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44"/>
  </p:notesMasterIdLst>
  <p:sldIdLst>
    <p:sldId id="256" r:id="rId2"/>
    <p:sldId id="257" r:id="rId3"/>
    <p:sldId id="258" r:id="rId4"/>
    <p:sldId id="276" r:id="rId5"/>
    <p:sldId id="281" r:id="rId6"/>
    <p:sldId id="286" r:id="rId7"/>
    <p:sldId id="285" r:id="rId8"/>
    <p:sldId id="287" r:id="rId9"/>
    <p:sldId id="334" r:id="rId10"/>
    <p:sldId id="271" r:id="rId11"/>
    <p:sldId id="272" r:id="rId12"/>
    <p:sldId id="335" r:id="rId13"/>
    <p:sldId id="336" r:id="rId14"/>
    <p:sldId id="277" r:id="rId15"/>
    <p:sldId id="278" r:id="rId16"/>
    <p:sldId id="337" r:id="rId17"/>
    <p:sldId id="301" r:id="rId18"/>
    <p:sldId id="289" r:id="rId19"/>
    <p:sldId id="298" r:id="rId20"/>
    <p:sldId id="293" r:id="rId21"/>
    <p:sldId id="299" r:id="rId22"/>
    <p:sldId id="295" r:id="rId23"/>
    <p:sldId id="300" r:id="rId24"/>
    <p:sldId id="303" r:id="rId25"/>
    <p:sldId id="307" r:id="rId26"/>
    <p:sldId id="311" r:id="rId27"/>
    <p:sldId id="309" r:id="rId28"/>
    <p:sldId id="312" r:id="rId29"/>
    <p:sldId id="313" r:id="rId30"/>
    <p:sldId id="314" r:id="rId31"/>
    <p:sldId id="315" r:id="rId32"/>
    <p:sldId id="316" r:id="rId33"/>
    <p:sldId id="317" r:id="rId34"/>
    <p:sldId id="318" r:id="rId35"/>
    <p:sldId id="329" r:id="rId36"/>
    <p:sldId id="320" r:id="rId37"/>
    <p:sldId id="322" r:id="rId38"/>
    <p:sldId id="323" r:id="rId39"/>
    <p:sldId id="330" r:id="rId40"/>
    <p:sldId id="331" r:id="rId41"/>
    <p:sldId id="332" r:id="rId42"/>
    <p:sldId id="333" r:id="rId43"/>
  </p:sldIdLst>
  <p:sldSz cx="9144000" cy="5143500" type="screen16x9"/>
  <p:notesSz cx="6858000" cy="9144000"/>
  <p:embeddedFontLst>
    <p:embeddedFont>
      <p:font typeface="Lato" panose="020F0502020204030203" pitchFamily="34" charset="0"/>
      <p:regular r:id="rId45"/>
      <p:bold r:id="rId46"/>
      <p:italic r:id="rId47"/>
      <p:boldItalic r:id="rId48"/>
    </p:embeddedFont>
    <p:embeddedFont>
      <p:font typeface="Raleway"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1E7BA222-AF0B-4A5D-A52D-D251BE9B66D3}">
          <p14:sldIdLst>
            <p14:sldId id="256"/>
            <p14:sldId id="257"/>
            <p14:sldId id="258"/>
            <p14:sldId id="276"/>
          </p14:sldIdLst>
        </p14:section>
        <p14:section name="Questionnaire" id="{404F72FC-DE08-482B-B780-2553E9B74DA4}">
          <p14:sldIdLst>
            <p14:sldId id="281"/>
            <p14:sldId id="286"/>
            <p14:sldId id="285"/>
            <p14:sldId id="287"/>
            <p14:sldId id="334"/>
          </p14:sldIdLst>
        </p14:section>
        <p14:section name="User analysis" id="{41117009-FAC4-4C8C-81B5-996C32D9C748}">
          <p14:sldIdLst>
            <p14:sldId id="271"/>
            <p14:sldId id="272"/>
            <p14:sldId id="335"/>
            <p14:sldId id="336"/>
          </p14:sldIdLst>
        </p14:section>
        <p14:section name="Competitor analysis" id="{79ED7A11-666A-4B5F-9D71-F38CE7B6B9F5}">
          <p14:sldIdLst>
            <p14:sldId id="277"/>
            <p14:sldId id="278"/>
            <p14:sldId id="337"/>
          </p14:sldIdLst>
        </p14:section>
        <p14:section name="HTA - STN" id="{0E5D3505-DD6E-437C-9286-AB5D47F74C51}">
          <p14:sldIdLst>
            <p14:sldId id="301"/>
            <p14:sldId id="289"/>
            <p14:sldId id="298"/>
            <p14:sldId id="293"/>
            <p14:sldId id="299"/>
            <p14:sldId id="295"/>
            <p14:sldId id="300"/>
          </p14:sldIdLst>
        </p14:section>
        <p14:section name="Expert-based evaluation" id="{047CC8B6-1EB4-4639-A9FF-F2D7C031EB1B}">
          <p14:sldIdLst>
            <p14:sldId id="303"/>
            <p14:sldId id="307"/>
            <p14:sldId id="311"/>
          </p14:sldIdLst>
        </p14:section>
        <p14:section name="Second prototype" id="{8EC27F14-CD4B-4944-A615-29D44478D9B1}">
          <p14:sldIdLst>
            <p14:sldId id="309"/>
            <p14:sldId id="312"/>
            <p14:sldId id="313"/>
            <p14:sldId id="314"/>
            <p14:sldId id="315"/>
          </p14:sldIdLst>
        </p14:section>
        <p14:section name="User-based evaluation technique – think aloud" id="{3C9BBE62-F7B7-441D-ADDA-6BDF0C628732}">
          <p14:sldIdLst>
            <p14:sldId id="316"/>
            <p14:sldId id="317"/>
            <p14:sldId id="318"/>
            <p14:sldId id="329"/>
            <p14:sldId id="320"/>
            <p14:sldId id="322"/>
          </p14:sldIdLst>
        </p14:section>
        <p14:section name="User-based evaluation technique – Controlled experiment" id="{FDB7565E-D99B-4ED0-9D9A-4E5B10FF1475}">
          <p14:sldIdLst>
            <p14:sldId id="323"/>
            <p14:sldId id="330"/>
            <p14:sldId id="331"/>
            <p14:sldId id="332"/>
            <p14:sldId id="33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Stile chi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65" autoAdjust="0"/>
    <p:restoredTop sz="94660"/>
  </p:normalViewPr>
  <p:slideViewPr>
    <p:cSldViewPr snapToGrid="0">
      <p:cViewPr varScale="1">
        <p:scale>
          <a:sx n="215" d="100"/>
          <a:sy n="215" d="100"/>
        </p:scale>
        <p:origin x="32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bg2"/>
                </a:solidFill>
                <a:latin typeface="Raleway" panose="020B0604020202020204" charset="0"/>
              </a:rPr>
              <a:t>Which of these means of transport do you use on a typical day?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bar"/>
        <c:grouping val="stacked"/>
        <c:varyColors val="0"/>
        <c:ser>
          <c:idx val="0"/>
          <c:order val="0"/>
          <c:tx>
            <c:strRef>
              <c:f>Foglio1!$B$1</c:f>
              <c:strCache>
                <c:ptCount val="1"/>
                <c:pt idx="0">
                  <c:v>Mezzo</c:v>
                </c:pt>
              </c:strCache>
            </c:strRef>
          </c:tx>
          <c:spPr>
            <a:solidFill>
              <a:schemeClr val="tx1"/>
            </a:solidFill>
            <a:ln>
              <a:noFill/>
            </a:ln>
            <a:effectLst/>
          </c:spPr>
          <c:invertIfNegative val="0"/>
          <c:cat>
            <c:strRef>
              <c:f>Foglio1!$A$2:$A$10</c:f>
              <c:strCache>
                <c:ptCount val="9"/>
                <c:pt idx="0">
                  <c:v>Other</c:v>
                </c:pt>
                <c:pt idx="1">
                  <c:v>Walking</c:v>
                </c:pt>
                <c:pt idx="2">
                  <c:v>Train</c:v>
                </c:pt>
                <c:pt idx="3">
                  <c:v>Bus</c:v>
                </c:pt>
                <c:pt idx="4">
                  <c:v>Tram</c:v>
                </c:pt>
                <c:pt idx="5">
                  <c:v>Motorcycle</c:v>
                </c:pt>
                <c:pt idx="6">
                  <c:v>Underground</c:v>
                </c:pt>
                <c:pt idx="7">
                  <c:v>Bicycle</c:v>
                </c:pt>
                <c:pt idx="8">
                  <c:v>Car</c:v>
                </c:pt>
              </c:strCache>
            </c:strRef>
          </c:cat>
          <c:val>
            <c:numRef>
              <c:f>Foglio1!$B$2:$B$10</c:f>
              <c:numCache>
                <c:formatCode>General</c:formatCode>
                <c:ptCount val="9"/>
                <c:pt idx="0">
                  <c:v>20</c:v>
                </c:pt>
                <c:pt idx="1">
                  <c:v>73</c:v>
                </c:pt>
                <c:pt idx="2">
                  <c:v>35</c:v>
                </c:pt>
                <c:pt idx="3">
                  <c:v>42</c:v>
                </c:pt>
                <c:pt idx="4">
                  <c:v>14</c:v>
                </c:pt>
                <c:pt idx="5">
                  <c:v>20</c:v>
                </c:pt>
                <c:pt idx="6">
                  <c:v>52</c:v>
                </c:pt>
                <c:pt idx="7">
                  <c:v>9</c:v>
                </c:pt>
                <c:pt idx="8">
                  <c:v>83</c:v>
                </c:pt>
              </c:numCache>
            </c:numRef>
          </c:val>
          <c:extLst>
            <c:ext xmlns:c16="http://schemas.microsoft.com/office/drawing/2014/chart" uri="{C3380CC4-5D6E-409C-BE32-E72D297353CC}">
              <c16:uniqueId val="{00000000-4EDD-4CA6-A746-4B171BD43A7A}"/>
            </c:ext>
          </c:extLst>
        </c:ser>
        <c:dLbls>
          <c:showLegendKey val="0"/>
          <c:showVal val="0"/>
          <c:showCatName val="0"/>
          <c:showSerName val="0"/>
          <c:showPercent val="0"/>
          <c:showBubbleSize val="0"/>
        </c:dLbls>
        <c:gapWidth val="150"/>
        <c:overlap val="100"/>
        <c:axId val="664493120"/>
        <c:axId val="664498040"/>
      </c:barChart>
      <c:catAx>
        <c:axId val="6644931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it-IT"/>
          </a:p>
        </c:txPr>
        <c:crossAx val="664498040"/>
        <c:crosses val="autoZero"/>
        <c:auto val="1"/>
        <c:lblAlgn val="ctr"/>
        <c:lblOffset val="100"/>
        <c:noMultiLvlLbl val="0"/>
      </c:catAx>
      <c:valAx>
        <c:axId val="6644980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it-IT"/>
          </a:p>
        </c:txPr>
        <c:crossAx val="6644931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bg2"/>
                </a:solidFill>
                <a:latin typeface="Raleway" panose="020B0604020202020204" charset="0"/>
              </a:rPr>
              <a:t>Gender</a:t>
            </a:r>
          </a:p>
        </c:rich>
      </c:tx>
      <c:layout>
        <c:manualLayout>
          <c:xMode val="edge"/>
          <c:yMode val="edge"/>
          <c:x val="5.7351757603563785E-2"/>
          <c:y val="9.184330230909972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326203141039482"/>
          <c:y val="0.20071293989242481"/>
          <c:w val="0.25790882549878141"/>
          <c:h val="0.67044943138927038"/>
        </c:manualLayout>
      </c:layout>
      <c:doughnutChart>
        <c:varyColors val="1"/>
        <c:ser>
          <c:idx val="0"/>
          <c:order val="0"/>
          <c:tx>
            <c:strRef>
              <c:f>Foglio1!$B$1</c:f>
              <c:strCache>
                <c:ptCount val="1"/>
                <c:pt idx="0">
                  <c:v>Sesso</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6E2-460E-B9D6-8469695CEB52}"/>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E6E2-460E-B9D6-8469695CEB5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6E2-460E-B9D6-8469695CEB5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6E2-460E-B9D6-8469695CEB52}"/>
              </c:ext>
            </c:extLst>
          </c:dPt>
          <c:dLbls>
            <c:dLbl>
              <c:idx val="0"/>
              <c:layout>
                <c:manualLayout>
                  <c:x val="4.6201197978446046E-2"/>
                  <c:y val="6.3583824675530448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2">
                          <a:lumMod val="50000"/>
                          <a:lumOff val="50000"/>
                        </a:schemeClr>
                      </a:solidFill>
                      <a:latin typeface="+mn-lt"/>
                      <a:ea typeface="+mn-ea"/>
                      <a:cs typeface="+mn-cs"/>
                    </a:defRPr>
                  </a:pPr>
                  <a:endParaRPr lang="it-IT"/>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6E2-460E-B9D6-8469695CEB52}"/>
                </c:ext>
              </c:extLst>
            </c:dLbl>
            <c:dLbl>
              <c:idx val="1"/>
              <c:layout>
                <c:manualLayout>
                  <c:x val="-4.6201197978446198E-2"/>
                  <c:y val="-7.7713563492315174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2">
                          <a:lumMod val="50000"/>
                          <a:lumOff val="50000"/>
                        </a:schemeClr>
                      </a:solidFill>
                      <a:latin typeface="+mn-lt"/>
                      <a:ea typeface="+mn-ea"/>
                      <a:cs typeface="+mn-cs"/>
                    </a:defRPr>
                  </a:pPr>
                  <a:endParaRPr lang="it-IT"/>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6E2-460E-B9D6-8469695CEB52}"/>
                </c:ext>
              </c:extLst>
            </c:dLbl>
            <c:dLbl>
              <c:idx val="2"/>
              <c:delete val="1"/>
              <c:extLst>
                <c:ext xmlns:c15="http://schemas.microsoft.com/office/drawing/2012/chart" uri="{CE6537A1-D6FC-4f65-9D91-7224C49458BB}"/>
                <c:ext xmlns:c16="http://schemas.microsoft.com/office/drawing/2014/chart" uri="{C3380CC4-5D6E-409C-BE32-E72D297353CC}">
                  <c16:uniqueId val="{00000005-E6E2-460E-B9D6-8469695CEB5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2">
                        <a:lumMod val="25000"/>
                        <a:lumOff val="75000"/>
                      </a:schemeClr>
                    </a:solidFill>
                    <a:latin typeface="+mn-lt"/>
                    <a:ea typeface="+mn-ea"/>
                    <a:cs typeface="+mn-cs"/>
                  </a:defRPr>
                </a:pPr>
                <a:endParaRPr lang="it-IT"/>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Foglio1!$A$2:$A$4</c:f>
              <c:strCache>
                <c:ptCount val="3"/>
                <c:pt idx="0">
                  <c:v>M</c:v>
                </c:pt>
                <c:pt idx="1">
                  <c:v>F</c:v>
                </c:pt>
                <c:pt idx="2">
                  <c:v>Other</c:v>
                </c:pt>
              </c:strCache>
            </c:strRef>
          </c:cat>
          <c:val>
            <c:numRef>
              <c:f>Foglio1!$B$2:$B$4</c:f>
              <c:numCache>
                <c:formatCode>General</c:formatCode>
                <c:ptCount val="3"/>
                <c:pt idx="0">
                  <c:v>68</c:v>
                </c:pt>
                <c:pt idx="1">
                  <c:v>32</c:v>
                </c:pt>
                <c:pt idx="2">
                  <c:v>0</c:v>
                </c:pt>
              </c:numCache>
            </c:numRef>
          </c:val>
          <c:extLst>
            <c:ext xmlns:c16="http://schemas.microsoft.com/office/drawing/2014/chart" uri="{C3380CC4-5D6E-409C-BE32-E72D297353CC}">
              <c16:uniqueId val="{00000008-E6E2-460E-B9D6-8469695CEB52}"/>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71526045470624144"/>
          <c:y val="0.2423889939347818"/>
          <c:w val="0.16194129772937907"/>
          <c:h val="0.4891459685463112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bg2"/>
                </a:solidFill>
                <a:latin typeface="Raleway" panose="020B0604020202020204" charset="0"/>
              </a:rPr>
              <a:t>Age</a:t>
            </a:r>
          </a:p>
        </c:rich>
      </c:tx>
      <c:layout>
        <c:manualLayout>
          <c:xMode val="edge"/>
          <c:yMode val="edge"/>
          <c:x val="2.4323781595052333E-2"/>
          <c:y val="4.836733972242848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2857920165782849"/>
          <c:y val="0.2276847281836514"/>
          <c:w val="0.27598639897208299"/>
          <c:h val="0.71155816129588978"/>
        </c:manualLayout>
      </c:layout>
      <c:doughnutChart>
        <c:varyColors val="1"/>
        <c:ser>
          <c:idx val="0"/>
          <c:order val="0"/>
          <c:tx>
            <c:strRef>
              <c:f>Foglio1!$B$1</c:f>
              <c:strCache>
                <c:ptCount val="1"/>
                <c:pt idx="0">
                  <c:v>Vendite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089-429F-A949-37FB56F031BE}"/>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2089-429F-A949-37FB56F031B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089-429F-A949-37FB56F031B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089-429F-A949-37FB56F031BE}"/>
              </c:ext>
            </c:extLst>
          </c:dPt>
          <c:dLbls>
            <c:dLbl>
              <c:idx val="0"/>
              <c:layout>
                <c:manualLayout>
                  <c:x val="2.3820498408559657E-2"/>
                  <c:y val="-9.111875663331733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089-429F-A949-37FB56F031BE}"/>
                </c:ext>
              </c:extLst>
            </c:dLbl>
            <c:dLbl>
              <c:idx val="1"/>
              <c:layout>
                <c:manualLayout>
                  <c:x val="9.3872182132778467E-2"/>
                  <c:y val="-2.93462445198441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089-429F-A949-37FB56F031BE}"/>
                </c:ext>
              </c:extLst>
            </c:dLbl>
            <c:dLbl>
              <c:idx val="2"/>
              <c:layout>
                <c:manualLayout>
                  <c:x val="-5.9189825154416981E-2"/>
                  <c:y val="9.2384859332770124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2089-429F-A949-37FB56F031BE}"/>
                </c:ext>
              </c:extLst>
            </c:dLbl>
            <c:dLbl>
              <c:idx val="3"/>
              <c:layout>
                <c:manualLayout>
                  <c:x val="-3.9833014650929671E-2"/>
                  <c:y val="-8.477843290070742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2089-429F-A949-37FB56F031BE}"/>
                </c:ext>
              </c:extLst>
            </c:dLbl>
            <c:spPr>
              <a:noFill/>
              <a:ln>
                <a:noFill/>
              </a:ln>
              <a:effectLst/>
            </c:spPr>
            <c:txPr>
              <a:bodyPr rot="0" spcFirstLastPara="1" vertOverflow="overflow" horzOverflow="overflow" vert="horz" wrap="square" lIns="36000" tIns="0" rIns="38100" bIns="19050" anchor="ctr" anchorCtr="1">
                <a:spAutoFit/>
              </a:bodyPr>
              <a:lstStyle/>
              <a:p>
                <a:pPr>
                  <a:defRPr sz="1197" b="0" i="0" u="none" strike="noStrike" kern="1200" baseline="0">
                    <a:solidFill>
                      <a:schemeClr val="bg2">
                        <a:lumMod val="50000"/>
                        <a:lumOff val="50000"/>
                      </a:schemeClr>
                    </a:solidFill>
                    <a:latin typeface="+mn-lt"/>
                    <a:ea typeface="+mn-ea"/>
                    <a:cs typeface="+mn-cs"/>
                  </a:defRPr>
                </a:pPr>
                <a:endParaRPr lang="it-IT"/>
              </a:p>
            </c:txP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rect">
                    <a:avLst/>
                  </a:prstGeom>
                  <a:noFill/>
                  <a:ln>
                    <a:noFill/>
                  </a:ln>
                </c15:spPr>
              </c:ext>
            </c:extLst>
          </c:dLbls>
          <c:cat>
            <c:strRef>
              <c:f>Foglio1!$A$2:$A$5</c:f>
              <c:strCache>
                <c:ptCount val="4"/>
                <c:pt idx="0">
                  <c:v>&lt;20</c:v>
                </c:pt>
                <c:pt idx="1">
                  <c:v>20-30</c:v>
                </c:pt>
                <c:pt idx="2">
                  <c:v>30-50</c:v>
                </c:pt>
                <c:pt idx="3">
                  <c:v>&gt;50</c:v>
                </c:pt>
              </c:strCache>
            </c:strRef>
          </c:cat>
          <c:val>
            <c:numRef>
              <c:f>Foglio1!$B$2:$B$5</c:f>
              <c:numCache>
                <c:formatCode>General</c:formatCode>
                <c:ptCount val="4"/>
                <c:pt idx="0">
                  <c:v>5</c:v>
                </c:pt>
                <c:pt idx="1">
                  <c:v>70</c:v>
                </c:pt>
                <c:pt idx="2">
                  <c:v>7</c:v>
                </c:pt>
                <c:pt idx="3">
                  <c:v>18</c:v>
                </c:pt>
              </c:numCache>
            </c:numRef>
          </c:val>
          <c:extLst>
            <c:ext xmlns:c16="http://schemas.microsoft.com/office/drawing/2014/chart" uri="{C3380CC4-5D6E-409C-BE32-E72D297353CC}">
              <c16:uniqueId val="{00000008-2089-429F-A949-37FB56F031BE}"/>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b"/>
      <c:layout>
        <c:manualLayout>
          <c:xMode val="edge"/>
          <c:yMode val="edge"/>
          <c:x val="0.68080160209294771"/>
          <c:y val="0.19275414553069048"/>
          <c:w val="0.17140029955668312"/>
          <c:h val="0.6304426187373699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bg2"/>
                </a:solidFill>
                <a:latin typeface="Raleway" panose="020B0604020202020204" charset="0"/>
              </a:rPr>
              <a:t>Which of these</a:t>
            </a:r>
            <a:r>
              <a:rPr lang="en-US" b="1" baseline="0" dirty="0">
                <a:solidFill>
                  <a:schemeClr val="bg2"/>
                </a:solidFill>
                <a:latin typeface="Raleway" panose="020B0604020202020204" charset="0"/>
              </a:rPr>
              <a:t> problems regards you the most</a:t>
            </a:r>
            <a:r>
              <a:rPr lang="en-US" b="1" dirty="0">
                <a:solidFill>
                  <a:schemeClr val="bg2"/>
                </a:solidFill>
                <a:latin typeface="Raleway" panose="020B0604020202020204" charset="0"/>
              </a:rPr>
              <a: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bar"/>
        <c:grouping val="stacked"/>
        <c:varyColors val="0"/>
        <c:ser>
          <c:idx val="0"/>
          <c:order val="0"/>
          <c:tx>
            <c:strRef>
              <c:f>Foglio1!$B$1</c:f>
              <c:strCache>
                <c:ptCount val="1"/>
                <c:pt idx="0">
                  <c:v>Mezzo</c:v>
                </c:pt>
              </c:strCache>
            </c:strRef>
          </c:tx>
          <c:spPr>
            <a:solidFill>
              <a:schemeClr val="tx1"/>
            </a:solidFill>
            <a:ln>
              <a:noFill/>
            </a:ln>
            <a:effectLst/>
          </c:spPr>
          <c:invertIfNegative val="0"/>
          <c:cat>
            <c:strRef>
              <c:f>Foglio1!$A$2:$A$8</c:f>
              <c:strCache>
                <c:ptCount val="7"/>
                <c:pt idx="0">
                  <c:v>Other</c:v>
                </c:pt>
                <c:pt idx="1">
                  <c:v>Infrastructure failure</c:v>
                </c:pt>
                <c:pt idx="2">
                  <c:v>Fauna</c:v>
                </c:pt>
                <c:pt idx="3">
                  <c:v>Vegetation</c:v>
                </c:pt>
                <c:pt idx="4">
                  <c:v>Road signs</c:v>
                </c:pt>
                <c:pt idx="5">
                  <c:v>Potholes</c:v>
                </c:pt>
                <c:pt idx="6">
                  <c:v>Garbage</c:v>
                </c:pt>
              </c:strCache>
            </c:strRef>
          </c:cat>
          <c:val>
            <c:numRef>
              <c:f>Foglio1!$B$2:$B$8</c:f>
              <c:numCache>
                <c:formatCode>General</c:formatCode>
                <c:ptCount val="7"/>
                <c:pt idx="0">
                  <c:v>6</c:v>
                </c:pt>
                <c:pt idx="1">
                  <c:v>74</c:v>
                </c:pt>
                <c:pt idx="2">
                  <c:v>7</c:v>
                </c:pt>
                <c:pt idx="3">
                  <c:v>20</c:v>
                </c:pt>
                <c:pt idx="4">
                  <c:v>25</c:v>
                </c:pt>
                <c:pt idx="5">
                  <c:v>80</c:v>
                </c:pt>
                <c:pt idx="6">
                  <c:v>47</c:v>
                </c:pt>
              </c:numCache>
            </c:numRef>
          </c:val>
          <c:extLst>
            <c:ext xmlns:c16="http://schemas.microsoft.com/office/drawing/2014/chart" uri="{C3380CC4-5D6E-409C-BE32-E72D297353CC}">
              <c16:uniqueId val="{00000000-7D22-4368-837A-A255CA79255E}"/>
            </c:ext>
          </c:extLst>
        </c:ser>
        <c:dLbls>
          <c:showLegendKey val="0"/>
          <c:showVal val="0"/>
          <c:showCatName val="0"/>
          <c:showSerName val="0"/>
          <c:showPercent val="0"/>
          <c:showBubbleSize val="0"/>
        </c:dLbls>
        <c:gapWidth val="150"/>
        <c:overlap val="100"/>
        <c:axId val="664493120"/>
        <c:axId val="664498040"/>
      </c:barChart>
      <c:catAx>
        <c:axId val="6644931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it-IT"/>
          </a:p>
        </c:txPr>
        <c:crossAx val="664498040"/>
        <c:crosses val="autoZero"/>
        <c:auto val="1"/>
        <c:lblAlgn val="ctr"/>
        <c:lblOffset val="100"/>
        <c:noMultiLvlLbl val="0"/>
      </c:catAx>
      <c:valAx>
        <c:axId val="6644980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it-IT"/>
          </a:p>
        </c:txPr>
        <c:crossAx val="6644931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b="1" dirty="0">
                <a:solidFill>
                  <a:schemeClr val="bg2"/>
                </a:solidFill>
                <a:latin typeface="Raleway" panose="020B0604020202020204" charset="0"/>
              </a:rPr>
              <a:t>Where do you live?</a:t>
            </a:r>
          </a:p>
        </c:rich>
      </c:tx>
      <c:layout>
        <c:manualLayout>
          <c:xMode val="edge"/>
          <c:yMode val="edge"/>
          <c:x val="2.4323717042415406E-2"/>
          <c:y val="4.166454431324138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34945118240463874"/>
          <c:y val="0.27239574179949133"/>
          <c:w val="0.27324189585462783"/>
          <c:h val="0.66732742555775282"/>
        </c:manualLayout>
      </c:layout>
      <c:doughnutChart>
        <c:varyColors val="1"/>
        <c:ser>
          <c:idx val="0"/>
          <c:order val="0"/>
          <c:tx>
            <c:strRef>
              <c:f>Foglio1!$B$1</c:f>
              <c:strCache>
                <c:ptCount val="1"/>
                <c:pt idx="0">
                  <c:v>Vendite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712-43BE-A084-8CCF1E00F3C0}"/>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7712-43BE-A084-8CCF1E00F3C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712-43BE-A084-8CCF1E00F3C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712-43BE-A084-8CCF1E00F3C0}"/>
              </c:ext>
            </c:extLst>
          </c:dPt>
          <c:dLbls>
            <c:dLbl>
              <c:idx val="0"/>
              <c:layout>
                <c:manualLayout>
                  <c:x val="4.804169754538222E-2"/>
                  <c:y val="-7.77137172024273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712-43BE-A084-8CCF1E00F3C0}"/>
                </c:ext>
              </c:extLst>
            </c:dLbl>
            <c:dLbl>
              <c:idx val="1"/>
              <c:layout>
                <c:manualLayout>
                  <c:x val="5.439836936935611E-2"/>
                  <c:y val="0.13821841036821475"/>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712-43BE-A084-8CCF1E00F3C0}"/>
                </c:ext>
              </c:extLst>
            </c:dLbl>
            <c:dLbl>
              <c:idx val="2"/>
              <c:layout>
                <c:manualLayout>
                  <c:x val="-6.4678574287048388E-2"/>
                  <c:y val="4.945408585874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712-43BE-A084-8CCF1E00F3C0}"/>
                </c:ext>
              </c:extLst>
            </c:dLbl>
            <c:dLbl>
              <c:idx val="3"/>
              <c:layout>
                <c:manualLayout>
                  <c:x val="-5.2664905742301989E-2"/>
                  <c:y val="-5.355628885345992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712-43BE-A084-8CCF1E00F3C0}"/>
                </c:ext>
              </c:extLst>
            </c:dLbl>
            <c:spPr>
              <a:noFill/>
              <a:ln>
                <a:noFill/>
              </a:ln>
              <a:effectLst/>
            </c:spPr>
            <c:txPr>
              <a:bodyPr rot="0" spcFirstLastPara="1" vertOverflow="overflow" horzOverflow="overflow" vert="horz" wrap="square" lIns="36000" tIns="0" rIns="38100" bIns="19050" anchor="ctr" anchorCtr="1">
                <a:spAutoFit/>
              </a:bodyPr>
              <a:lstStyle/>
              <a:p>
                <a:pPr>
                  <a:defRPr sz="1197" b="0" i="0" u="none" strike="noStrike" kern="1200" baseline="0">
                    <a:solidFill>
                      <a:schemeClr val="bg2">
                        <a:lumMod val="50000"/>
                        <a:lumOff val="50000"/>
                      </a:schemeClr>
                    </a:solidFill>
                    <a:latin typeface="+mn-lt"/>
                    <a:ea typeface="+mn-ea"/>
                    <a:cs typeface="+mn-cs"/>
                  </a:defRPr>
                </a:pPr>
                <a:endParaRPr lang="it-IT"/>
              </a:p>
            </c:txP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rect">
                    <a:avLst/>
                  </a:prstGeom>
                  <a:noFill/>
                  <a:ln>
                    <a:noFill/>
                  </a:ln>
                </c15:spPr>
              </c:ext>
            </c:extLst>
          </c:dLbls>
          <c:cat>
            <c:strRef>
              <c:f>Foglio1!$A$2:$A$5</c:f>
              <c:strCache>
                <c:ptCount val="4"/>
                <c:pt idx="0">
                  <c:v>Rome Center</c:v>
                </c:pt>
                <c:pt idx="1">
                  <c:v>Rome Suburbs</c:v>
                </c:pt>
                <c:pt idx="2">
                  <c:v>Outside Rome</c:v>
                </c:pt>
                <c:pt idx="3">
                  <c:v>Countryside</c:v>
                </c:pt>
              </c:strCache>
            </c:strRef>
          </c:cat>
          <c:val>
            <c:numRef>
              <c:f>Foglio1!$B$2:$B$5</c:f>
              <c:numCache>
                <c:formatCode>General</c:formatCode>
                <c:ptCount val="4"/>
                <c:pt idx="0">
                  <c:v>23</c:v>
                </c:pt>
                <c:pt idx="1">
                  <c:v>32</c:v>
                </c:pt>
                <c:pt idx="2">
                  <c:v>35</c:v>
                </c:pt>
                <c:pt idx="3">
                  <c:v>10</c:v>
                </c:pt>
              </c:numCache>
            </c:numRef>
          </c:val>
          <c:extLst>
            <c:ext xmlns:c16="http://schemas.microsoft.com/office/drawing/2014/chart" uri="{C3380CC4-5D6E-409C-BE32-E72D297353CC}">
              <c16:uniqueId val="{00000008-7712-43BE-A084-8CCF1E00F3C0}"/>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b"/>
      <c:layout>
        <c:manualLayout>
          <c:xMode val="edge"/>
          <c:yMode val="edge"/>
          <c:x val="0.70530381305791079"/>
          <c:y val="0.20615970239640102"/>
          <c:w val="0.27798103008268127"/>
          <c:h val="0.7510891702567723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b="1" dirty="0">
                <a:solidFill>
                  <a:schemeClr val="bg2"/>
                </a:solidFill>
                <a:latin typeface="Raleway" panose="020B0604020202020204" charset="0"/>
              </a:rPr>
              <a:t>If you live outside Rome, would you still use the app?</a:t>
            </a:r>
          </a:p>
        </c:rich>
      </c:tx>
      <c:layout>
        <c:manualLayout>
          <c:xMode val="edge"/>
          <c:yMode val="edge"/>
          <c:x val="2.4323768309212859E-2"/>
          <c:y val="4.1664753526906136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34945118240463874"/>
          <c:y val="0.38900969240154515"/>
          <c:w val="0.21963456074895985"/>
          <c:h val="0.55071308505772465"/>
        </c:manualLayout>
      </c:layout>
      <c:doughnutChart>
        <c:varyColors val="1"/>
        <c:ser>
          <c:idx val="0"/>
          <c:order val="0"/>
          <c:tx>
            <c:strRef>
              <c:f>Foglio1!$B$1</c:f>
              <c:strCache>
                <c:ptCount val="1"/>
                <c:pt idx="0">
                  <c:v>Vendite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D21-4510-ADC7-2FA6F3B48DA1}"/>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CD21-4510-ADC7-2FA6F3B48DA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D21-4510-ADC7-2FA6F3B48DA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D21-4510-ADC7-2FA6F3B48DA1}"/>
              </c:ext>
            </c:extLst>
          </c:dPt>
          <c:dLbls>
            <c:dLbl>
              <c:idx val="0"/>
              <c:layout>
                <c:manualLayout>
                  <c:x val="7.7529901104401694E-2"/>
                  <c:y val="-0.10686720623656025"/>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D21-4510-ADC7-2FA6F3B48DA1}"/>
                </c:ext>
              </c:extLst>
            </c:dLbl>
            <c:dLbl>
              <c:idx val="1"/>
              <c:layout>
                <c:manualLayout>
                  <c:x val="-6.7684743473162876E-2"/>
                  <c:y val="8.719947615464915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D21-4510-ADC7-2FA6F3B48DA1}"/>
                </c:ext>
              </c:extLst>
            </c:dLbl>
            <c:dLbl>
              <c:idx val="2"/>
              <c:layout>
                <c:manualLayout>
                  <c:x val="-6.1771926961587342E-2"/>
                  <c:y val="-5.258310047810644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CD21-4510-ADC7-2FA6F3B48DA1}"/>
                </c:ext>
              </c:extLst>
            </c:dLbl>
            <c:dLbl>
              <c:idx val="3"/>
              <c:layout>
                <c:manualLayout>
                  <c:x val="-6.9684521249813614E-2"/>
                  <c:y val="-3.786011227623524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CD21-4510-ADC7-2FA6F3B48DA1}"/>
                </c:ext>
              </c:extLst>
            </c:dLbl>
            <c:spPr>
              <a:noFill/>
              <a:ln>
                <a:noFill/>
              </a:ln>
              <a:effectLst/>
            </c:spPr>
            <c:txPr>
              <a:bodyPr rot="0" spcFirstLastPara="1" vertOverflow="overflow" horzOverflow="overflow" vert="horz" wrap="square" lIns="36000" tIns="0" rIns="38100" bIns="19050" anchor="ctr" anchorCtr="1">
                <a:spAutoFit/>
              </a:bodyPr>
              <a:lstStyle/>
              <a:p>
                <a:pPr>
                  <a:defRPr sz="1197" b="0" i="0" u="none" strike="noStrike" kern="1200" baseline="0">
                    <a:solidFill>
                      <a:schemeClr val="bg2">
                        <a:lumMod val="50000"/>
                        <a:lumOff val="50000"/>
                      </a:schemeClr>
                    </a:solidFill>
                    <a:latin typeface="+mn-lt"/>
                    <a:ea typeface="+mn-ea"/>
                    <a:cs typeface="+mn-cs"/>
                  </a:defRPr>
                </a:pPr>
                <a:endParaRPr lang="it-IT"/>
              </a:p>
            </c:txP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rect">
                    <a:avLst/>
                  </a:prstGeom>
                  <a:noFill/>
                  <a:ln>
                    <a:noFill/>
                  </a:ln>
                </c15:spPr>
              </c:ext>
            </c:extLst>
          </c:dLbls>
          <c:cat>
            <c:strRef>
              <c:f>Foglio1!$A$2:$A$3</c:f>
              <c:strCache>
                <c:ptCount val="2"/>
                <c:pt idx="0">
                  <c:v>Yes</c:v>
                </c:pt>
                <c:pt idx="1">
                  <c:v>No</c:v>
                </c:pt>
              </c:strCache>
            </c:strRef>
          </c:cat>
          <c:val>
            <c:numRef>
              <c:f>Foglio1!$B$2:$B$3</c:f>
              <c:numCache>
                <c:formatCode>General</c:formatCode>
                <c:ptCount val="2"/>
                <c:pt idx="0">
                  <c:v>71</c:v>
                </c:pt>
                <c:pt idx="1">
                  <c:v>29</c:v>
                </c:pt>
              </c:numCache>
            </c:numRef>
          </c:val>
          <c:extLst>
            <c:ext xmlns:c16="http://schemas.microsoft.com/office/drawing/2014/chart" uri="{C3380CC4-5D6E-409C-BE32-E72D297353CC}">
              <c16:uniqueId val="{00000008-CD21-4510-ADC7-2FA6F3B48DA1}"/>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b"/>
      <c:layout>
        <c:manualLayout>
          <c:xMode val="edge"/>
          <c:yMode val="edge"/>
          <c:x val="0.7194869013326648"/>
          <c:y val="0.20615941283233877"/>
          <c:w val="0.26096145344400695"/>
          <c:h val="0.7510891702567723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r">
              <a:defRPr sz="1862" b="0" i="0" u="none" strike="noStrike" kern="1200" spc="0" baseline="0">
                <a:solidFill>
                  <a:schemeClr val="tx1">
                    <a:lumMod val="65000"/>
                    <a:lumOff val="35000"/>
                  </a:schemeClr>
                </a:solidFill>
                <a:latin typeface="+mn-lt"/>
                <a:ea typeface="+mn-ea"/>
                <a:cs typeface="+mn-cs"/>
              </a:defRPr>
            </a:pPr>
            <a:r>
              <a:rPr lang="en-US" b="1" dirty="0">
                <a:solidFill>
                  <a:schemeClr val="bg2"/>
                </a:solidFill>
                <a:latin typeface="Raleway" panose="020B0604020202020204" charset="0"/>
              </a:rPr>
              <a:t>Would you allow </a:t>
            </a:r>
            <a:r>
              <a:rPr lang="en-US" b="1" baseline="0" dirty="0">
                <a:solidFill>
                  <a:schemeClr val="bg2"/>
                </a:solidFill>
                <a:latin typeface="Raleway" panose="020B0604020202020204" charset="0"/>
              </a:rPr>
              <a:t>GPS localization </a:t>
            </a:r>
          </a:p>
          <a:p>
            <a:pPr algn="r">
              <a:defRPr/>
            </a:pPr>
            <a:r>
              <a:rPr lang="en-US" b="1" baseline="0" dirty="0">
                <a:solidFill>
                  <a:schemeClr val="bg2"/>
                </a:solidFill>
                <a:latin typeface="Raleway" panose="020B0604020202020204" charset="0"/>
              </a:rPr>
              <a:t>permissions to the app?</a:t>
            </a:r>
            <a:endParaRPr lang="en-US" b="1" dirty="0">
              <a:solidFill>
                <a:schemeClr val="bg2"/>
              </a:solidFill>
              <a:latin typeface="Raleway" panose="020B0604020202020204" charset="0"/>
            </a:endParaRPr>
          </a:p>
        </c:rich>
      </c:tx>
      <c:layout>
        <c:manualLayout>
          <c:xMode val="edge"/>
          <c:yMode val="edge"/>
          <c:x val="3.6143481113326943E-2"/>
          <c:y val="0.16955686580141485"/>
        </c:manualLayout>
      </c:layout>
      <c:overlay val="0"/>
      <c:spPr>
        <a:noFill/>
        <a:ln>
          <a:noFill/>
        </a:ln>
        <a:effectLst/>
      </c:spPr>
      <c:txPr>
        <a:bodyPr rot="0" spcFirstLastPara="1" vertOverflow="ellipsis" vert="horz" wrap="square" anchor="ctr" anchorCtr="1"/>
        <a:lstStyle/>
        <a:p>
          <a:pPr algn="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41069146911511578"/>
          <c:y val="3.822094349940227E-2"/>
          <c:w val="0.25790882549878141"/>
          <c:h val="0.67044943138927038"/>
        </c:manualLayout>
      </c:layout>
      <c:doughnutChart>
        <c:varyColors val="1"/>
        <c:ser>
          <c:idx val="0"/>
          <c:order val="0"/>
          <c:tx>
            <c:strRef>
              <c:f>Foglio1!$B$1</c:f>
              <c:strCache>
                <c:ptCount val="1"/>
                <c:pt idx="0">
                  <c:v>Sesso</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A75-4810-9091-53F6D28A0129}"/>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8A75-4810-9091-53F6D28A012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A75-4810-9091-53F6D28A012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A75-4810-9091-53F6D28A0129}"/>
              </c:ext>
            </c:extLst>
          </c:dPt>
          <c:cat>
            <c:strRef>
              <c:f>Foglio1!$A$2:$A$3</c:f>
              <c:strCache>
                <c:ptCount val="2"/>
                <c:pt idx="0">
                  <c:v>No</c:v>
                </c:pt>
                <c:pt idx="1">
                  <c:v>Yes</c:v>
                </c:pt>
              </c:strCache>
            </c:strRef>
          </c:cat>
          <c:val>
            <c:numRef>
              <c:f>Foglio1!$B$2:$B$3</c:f>
              <c:numCache>
                <c:formatCode>General</c:formatCode>
                <c:ptCount val="2"/>
                <c:pt idx="0">
                  <c:v>32</c:v>
                </c:pt>
                <c:pt idx="1">
                  <c:v>68</c:v>
                </c:pt>
              </c:numCache>
            </c:numRef>
          </c:val>
          <c:extLst>
            <c:ext xmlns:c16="http://schemas.microsoft.com/office/drawing/2014/chart" uri="{C3380CC4-5D6E-409C-BE32-E72D297353CC}">
              <c16:uniqueId val="{00000008-8A75-4810-9091-53F6D28A0129}"/>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71526046834794366"/>
          <c:y val="0.2423889939347818"/>
          <c:w val="6.5797115873716172E-2"/>
          <c:h val="0.3195891027448965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r">
              <a:defRPr sz="1862" b="0" i="0" u="none" strike="noStrike" kern="1200" spc="0" baseline="0">
                <a:solidFill>
                  <a:schemeClr val="tx1">
                    <a:lumMod val="65000"/>
                    <a:lumOff val="35000"/>
                  </a:schemeClr>
                </a:solidFill>
                <a:latin typeface="+mn-lt"/>
                <a:ea typeface="+mn-ea"/>
                <a:cs typeface="+mn-cs"/>
              </a:defRPr>
            </a:pPr>
            <a:r>
              <a:rPr lang="en-US" b="1" dirty="0">
                <a:solidFill>
                  <a:schemeClr val="bg2"/>
                </a:solidFill>
                <a:latin typeface="Raleway" panose="020B0604020202020204" charset="0"/>
              </a:rPr>
              <a:t>Would you use the feature of </a:t>
            </a:r>
          </a:p>
          <a:p>
            <a:pPr algn="r">
              <a:defRPr/>
            </a:pPr>
            <a:r>
              <a:rPr lang="en-US" b="1" dirty="0">
                <a:solidFill>
                  <a:schemeClr val="bg2"/>
                </a:solidFill>
                <a:latin typeface="Raleway" panose="020B0604020202020204" charset="0"/>
              </a:rPr>
              <a:t>urgent reports</a:t>
            </a:r>
            <a:r>
              <a:rPr lang="en-US" b="1" baseline="0" dirty="0">
                <a:solidFill>
                  <a:schemeClr val="bg2"/>
                </a:solidFill>
                <a:latin typeface="Raleway" panose="020B0604020202020204" charset="0"/>
              </a:rPr>
              <a:t>?</a:t>
            </a:r>
            <a:endParaRPr lang="en-US" b="1" dirty="0">
              <a:solidFill>
                <a:schemeClr val="bg2"/>
              </a:solidFill>
              <a:latin typeface="Raleway" panose="020B0604020202020204" charset="0"/>
            </a:endParaRPr>
          </a:p>
        </c:rich>
      </c:tx>
      <c:layout>
        <c:manualLayout>
          <c:xMode val="edge"/>
          <c:yMode val="edge"/>
          <c:x val="8.5629478023485861E-2"/>
          <c:y val="0.148362257576238"/>
        </c:manualLayout>
      </c:layout>
      <c:overlay val="0"/>
      <c:spPr>
        <a:noFill/>
        <a:ln>
          <a:noFill/>
        </a:ln>
        <a:effectLst/>
      </c:spPr>
      <c:txPr>
        <a:bodyPr rot="0" spcFirstLastPara="1" vertOverflow="ellipsis" vert="horz" wrap="square" anchor="ctr" anchorCtr="1"/>
        <a:lstStyle/>
        <a:p>
          <a:pPr algn="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41069146911511578"/>
          <c:y val="3.822094349940227E-2"/>
          <c:w val="0.25790882549878141"/>
          <c:h val="0.67044943138927038"/>
        </c:manualLayout>
      </c:layout>
      <c:doughnutChart>
        <c:varyColors val="1"/>
        <c:ser>
          <c:idx val="0"/>
          <c:order val="0"/>
          <c:tx>
            <c:strRef>
              <c:f>Foglio1!$B$1</c:f>
              <c:strCache>
                <c:ptCount val="1"/>
                <c:pt idx="0">
                  <c:v>Sesso</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785-4349-B548-14D3CF7DD1D7}"/>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F785-4349-B548-14D3CF7DD1D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785-4349-B548-14D3CF7DD1D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785-4349-B548-14D3CF7DD1D7}"/>
              </c:ext>
            </c:extLst>
          </c:dPt>
          <c:cat>
            <c:strRef>
              <c:f>Foglio1!$A$2:$A$3</c:f>
              <c:strCache>
                <c:ptCount val="2"/>
                <c:pt idx="0">
                  <c:v>No</c:v>
                </c:pt>
                <c:pt idx="1">
                  <c:v>Yes</c:v>
                </c:pt>
              </c:strCache>
            </c:strRef>
          </c:cat>
          <c:val>
            <c:numRef>
              <c:f>Foglio1!$B$2:$B$3</c:f>
              <c:numCache>
                <c:formatCode>General</c:formatCode>
                <c:ptCount val="2"/>
                <c:pt idx="0">
                  <c:v>16</c:v>
                </c:pt>
                <c:pt idx="1">
                  <c:v>84</c:v>
                </c:pt>
              </c:numCache>
            </c:numRef>
          </c:val>
          <c:extLst>
            <c:ext xmlns:c16="http://schemas.microsoft.com/office/drawing/2014/chart" uri="{C3380CC4-5D6E-409C-BE32-E72D297353CC}">
              <c16:uniqueId val="{00000008-F785-4349-B548-14D3CF7DD1D7}"/>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71384658272193913"/>
          <c:y val="0.21412951630121266"/>
          <c:w val="6.5797115873716172E-2"/>
          <c:h val="0.2842647557029350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r">
              <a:defRPr sz="1862" b="0" i="0" u="none" strike="noStrike" kern="1200" spc="0" baseline="0">
                <a:solidFill>
                  <a:schemeClr val="tx1">
                    <a:lumMod val="65000"/>
                    <a:lumOff val="35000"/>
                  </a:schemeClr>
                </a:solidFill>
                <a:latin typeface="+mn-lt"/>
                <a:ea typeface="+mn-ea"/>
                <a:cs typeface="+mn-cs"/>
              </a:defRPr>
            </a:pPr>
            <a:r>
              <a:rPr lang="en-US" b="1" dirty="0">
                <a:solidFill>
                  <a:schemeClr val="bg2"/>
                </a:solidFill>
                <a:latin typeface="Raleway" panose="020B0604020202020204" charset="0"/>
              </a:rPr>
              <a:t>Do</a:t>
            </a:r>
            <a:r>
              <a:rPr lang="en-US" b="1" baseline="0" dirty="0">
                <a:solidFill>
                  <a:schemeClr val="bg2"/>
                </a:solidFill>
                <a:latin typeface="Raleway" panose="020B0604020202020204" charset="0"/>
              </a:rPr>
              <a:t> you agree with</a:t>
            </a:r>
            <a:r>
              <a:rPr lang="en-US" b="1" dirty="0">
                <a:solidFill>
                  <a:schemeClr val="bg2"/>
                </a:solidFill>
                <a:latin typeface="Raleway" panose="020B0604020202020204" charset="0"/>
              </a:rPr>
              <a:t> the possibility </a:t>
            </a:r>
          </a:p>
          <a:p>
            <a:pPr algn="r">
              <a:defRPr/>
            </a:pPr>
            <a:r>
              <a:rPr lang="en-US" b="1" dirty="0">
                <a:solidFill>
                  <a:schemeClr val="bg2"/>
                </a:solidFill>
                <a:latin typeface="Raleway" panose="020B0604020202020204" charset="0"/>
              </a:rPr>
              <a:t>of sending anonymous reports</a:t>
            </a:r>
            <a:r>
              <a:rPr lang="en-US" b="1" baseline="0" dirty="0">
                <a:solidFill>
                  <a:schemeClr val="bg2"/>
                </a:solidFill>
                <a:latin typeface="Raleway" panose="020B0604020202020204" charset="0"/>
              </a:rPr>
              <a:t>?</a:t>
            </a:r>
            <a:endParaRPr lang="en-US" b="1" dirty="0">
              <a:solidFill>
                <a:schemeClr val="bg2"/>
              </a:solidFill>
              <a:latin typeface="Raleway" panose="020B0604020202020204" charset="0"/>
            </a:endParaRPr>
          </a:p>
        </c:rich>
      </c:tx>
      <c:layout>
        <c:manualLayout>
          <c:xMode val="edge"/>
          <c:yMode val="edge"/>
          <c:x val="4.3212909243349647E-2"/>
          <c:y val="0.19075147402659173"/>
        </c:manualLayout>
      </c:layout>
      <c:overlay val="0"/>
      <c:spPr>
        <a:noFill/>
        <a:ln>
          <a:noFill/>
        </a:ln>
        <a:effectLst/>
      </c:spPr>
      <c:txPr>
        <a:bodyPr rot="0" spcFirstLastPara="1" vertOverflow="ellipsis" vert="horz" wrap="square" anchor="ctr" anchorCtr="1"/>
        <a:lstStyle/>
        <a:p>
          <a:pPr algn="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41069146911511578"/>
          <c:y val="3.822094349940227E-2"/>
          <c:w val="0.25790882549878141"/>
          <c:h val="0.67044943138927038"/>
        </c:manualLayout>
      </c:layout>
      <c:doughnutChart>
        <c:varyColors val="1"/>
        <c:ser>
          <c:idx val="0"/>
          <c:order val="0"/>
          <c:tx>
            <c:strRef>
              <c:f>Foglio1!$B$1</c:f>
              <c:strCache>
                <c:ptCount val="1"/>
                <c:pt idx="0">
                  <c:v>Sesso</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A9E-4A3A-B553-764A2D5B5BDB}"/>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AA9E-4A3A-B553-764A2D5B5BD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A9E-4A3A-B553-764A2D5B5BD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A9E-4A3A-B553-764A2D5B5BDB}"/>
              </c:ext>
            </c:extLst>
          </c:dPt>
          <c:cat>
            <c:strRef>
              <c:f>Foglio1!$A$2:$A$3</c:f>
              <c:strCache>
                <c:ptCount val="2"/>
                <c:pt idx="0">
                  <c:v>No</c:v>
                </c:pt>
                <c:pt idx="1">
                  <c:v>Yes</c:v>
                </c:pt>
              </c:strCache>
            </c:strRef>
          </c:cat>
          <c:val>
            <c:numRef>
              <c:f>Foglio1!$B$2:$B$3</c:f>
              <c:numCache>
                <c:formatCode>General</c:formatCode>
                <c:ptCount val="2"/>
                <c:pt idx="0">
                  <c:v>64</c:v>
                </c:pt>
                <c:pt idx="1">
                  <c:v>36</c:v>
                </c:pt>
              </c:numCache>
            </c:numRef>
          </c:val>
          <c:extLst>
            <c:ext xmlns:c16="http://schemas.microsoft.com/office/drawing/2014/chart" uri="{C3380CC4-5D6E-409C-BE32-E72D297353CC}">
              <c16:uniqueId val="{00000008-AA9E-4A3A-B553-764A2D5B5BD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71526046834794366"/>
          <c:y val="0.22825925511799722"/>
          <c:w val="6.5797115873716172E-2"/>
          <c:h val="0.2771998862945427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f88252dc4_0_1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f88252dc4_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f88252dc4_0_1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f88252dc4_0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f88252dc4_0_1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f88252dc4_0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97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f88252dc4_0_1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f88252dc4_0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1685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894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192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776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458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188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467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f88252dc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170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31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906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2323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499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f88252dc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024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6358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8193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336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304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915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431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600">
                <a:latin typeface="Raleway"/>
                <a:ea typeface="Raleway"/>
                <a:cs typeface="Raleway"/>
                <a:sym typeface="Raleway"/>
              </a:rPr>
              <a:t>Riservato</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600" b="1">
                <a:latin typeface="Raleway"/>
                <a:ea typeface="Raleway"/>
                <a:cs typeface="Raleway"/>
                <a:sym typeface="Raleway"/>
              </a:rPr>
              <a:t>Nome</a:t>
            </a:r>
            <a:r>
              <a:rPr lang="it" sz="600">
                <a:latin typeface="Raleway"/>
                <a:ea typeface="Raleway"/>
                <a:cs typeface="Raleway"/>
                <a:sym typeface="Raleway"/>
              </a:rPr>
              <a:t> personalizzato </a:t>
            </a:r>
            <a:r>
              <a:rPr lang="it" sz="600" b="1">
                <a:latin typeface="Raleway"/>
                <a:ea typeface="Raleway"/>
                <a:cs typeface="Raleway"/>
                <a:sym typeface="Raleway"/>
              </a:rPr>
              <a:t>dell'azienda</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 sz="600">
                <a:latin typeface="Raleway"/>
                <a:ea typeface="Raleway"/>
                <a:cs typeface="Raleway"/>
                <a:sym typeface="Raleway"/>
              </a:rPr>
              <a:t>Versione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600">
                <a:solidFill>
                  <a:srgbClr val="FFFFFF"/>
                </a:solidFill>
                <a:latin typeface="Raleway"/>
                <a:ea typeface="Raleway"/>
                <a:cs typeface="Raleway"/>
                <a:sym typeface="Raleway"/>
              </a:rPr>
              <a:t>Riservato</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600" b="1">
                <a:solidFill>
                  <a:srgbClr val="FFFFFF"/>
                </a:solidFill>
                <a:latin typeface="Raleway"/>
                <a:ea typeface="Raleway"/>
                <a:cs typeface="Raleway"/>
                <a:sym typeface="Raleway"/>
              </a:rPr>
              <a:t>Nome</a:t>
            </a:r>
            <a:r>
              <a:rPr lang="it" sz="600">
                <a:solidFill>
                  <a:srgbClr val="FFFFFF"/>
                </a:solidFill>
                <a:latin typeface="Raleway"/>
                <a:ea typeface="Raleway"/>
                <a:cs typeface="Raleway"/>
                <a:sym typeface="Raleway"/>
              </a:rPr>
              <a:t> personalizzato </a:t>
            </a:r>
            <a:r>
              <a:rPr lang="it" sz="600" b="1">
                <a:solidFill>
                  <a:srgbClr val="FFFFFF"/>
                </a:solidFill>
                <a:latin typeface="Raleway"/>
                <a:ea typeface="Raleway"/>
                <a:cs typeface="Raleway"/>
                <a:sym typeface="Raleway"/>
              </a:rPr>
              <a:t>dell'azienda</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 sz="600">
                <a:solidFill>
                  <a:srgbClr val="FFFFFF"/>
                </a:solidFill>
                <a:latin typeface="Raleway"/>
                <a:ea typeface="Raleway"/>
                <a:cs typeface="Raleway"/>
                <a:sym typeface="Raleway"/>
              </a:rPr>
              <a:t>Versione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6" r:id="rId5"/>
    <p:sldLayoutId id="2147483657" r:id="rId6"/>
    <p:sldLayoutId id="2147483658" r:id="rId7"/>
    <p:sldLayoutId id="2147483659" r:id="rId8"/>
    <p:sldLayoutId id="2147483660" r:id="rId9"/>
    <p:sldLayoutId id="2147483661"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microsoft.com/office/2007/relationships/hdphoto" Target="../media/hdphoto6.wdp"/><Relationship Id="rId5" Type="http://schemas.openxmlformats.org/officeDocument/2006/relationships/image" Target="../media/image9.png"/><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chart" Target="../charts/chart6.xml"/><Relationship Id="rId4" Type="http://schemas.openxmlformats.org/officeDocument/2006/relationships/chart" Target="../charts/chart5.xml"/></Relationships>
</file>

<file path=ppt/slides/_rels/slide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chart" Target="../charts/chart9.xml"/><Relationship Id="rId4" Type="http://schemas.openxmlformats.org/officeDocument/2006/relationships/chart" Target="../charts/char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18"/>
          <p:cNvPicPr preferRelativeResize="0"/>
          <p:nvPr/>
        </p:nvPicPr>
        <p:blipFill>
          <a:blip r:embed="rId3">
            <a:alphaModFix/>
            <a:extLst>
              <a:ext uri="{BEBA8EAE-BF5A-486C-A8C5-ECC9F3942E4B}">
                <a14:imgProps xmlns:a14="http://schemas.microsoft.com/office/drawing/2010/main">
                  <a14:imgLayer r:embed="rId4">
                    <a14:imgEffect>
                      <a14:sharpenSoften amount="4000"/>
                    </a14:imgEffect>
                    <a14:imgEffect>
                      <a14:brightnessContrast bright="-11000" contrast="-38000"/>
                    </a14:imgEffect>
                  </a14:imgLayer>
                </a14:imgProps>
              </a:ext>
            </a:extLst>
          </a:blip>
          <a:stretch>
            <a:fillRect/>
          </a:stretch>
        </p:blipFill>
        <p:spPr>
          <a:xfrm>
            <a:off x="0" y="453911"/>
            <a:ext cx="9144000" cy="4689589"/>
          </a:xfrm>
          <a:prstGeom prst="rect">
            <a:avLst/>
          </a:prstGeom>
          <a:noFill/>
          <a:ln>
            <a:noFill/>
          </a:ln>
        </p:spPr>
      </p:pic>
      <p:sp>
        <p:nvSpPr>
          <p:cNvPr id="177" name="Google Shape;177;p18"/>
          <p:cNvSpPr txBox="1">
            <a:spLocks noGrp="1"/>
          </p:cNvSpPr>
          <p:nvPr>
            <p:ph type="ctrTitle"/>
          </p:nvPr>
        </p:nvSpPr>
        <p:spPr>
          <a:xfrm>
            <a:off x="729575" y="1283800"/>
            <a:ext cx="7047741" cy="1287950"/>
          </a:xfrm>
          <a:prstGeom prst="rect">
            <a:avLst/>
          </a:prstGeom>
          <a:solidFill>
            <a:srgbClr val="080808">
              <a:alpha val="3500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it" sz="4800" dirty="0">
                <a:solidFill>
                  <a:srgbClr val="C00000"/>
                </a:solidFill>
              </a:rPr>
              <a:t>R</a:t>
            </a:r>
            <a:r>
              <a:rPr lang="it" sz="4800" dirty="0">
                <a:solidFill>
                  <a:schemeClr val="bg1"/>
                </a:solidFill>
              </a:rPr>
              <a:t>eports </a:t>
            </a:r>
            <a:r>
              <a:rPr lang="it" sz="4800" dirty="0">
                <a:solidFill>
                  <a:srgbClr val="C00000"/>
                </a:solidFill>
              </a:rPr>
              <a:t>O</a:t>
            </a:r>
            <a:r>
              <a:rPr lang="it" sz="4800" dirty="0">
                <a:solidFill>
                  <a:schemeClr val="bg1"/>
                </a:solidFill>
              </a:rPr>
              <a:t>f </a:t>
            </a:r>
            <a:r>
              <a:rPr lang="it" sz="4800" dirty="0">
                <a:solidFill>
                  <a:srgbClr val="C00000"/>
                </a:solidFill>
              </a:rPr>
              <a:t>M</a:t>
            </a:r>
            <a:r>
              <a:rPr lang="it" sz="4800" dirty="0">
                <a:solidFill>
                  <a:schemeClr val="bg1"/>
                </a:solidFill>
              </a:rPr>
              <a:t>any </a:t>
            </a:r>
            <a:r>
              <a:rPr lang="it" sz="4800" dirty="0">
                <a:solidFill>
                  <a:srgbClr val="C00000"/>
                </a:solidFill>
              </a:rPr>
              <a:t>A</a:t>
            </a:r>
            <a:r>
              <a:rPr lang="it" sz="4800" dirty="0">
                <a:solidFill>
                  <a:schemeClr val="bg1"/>
                </a:solidFill>
              </a:rPr>
              <a:t>lerts</a:t>
            </a:r>
            <a:endParaRPr dirty="0">
              <a:solidFill>
                <a:schemeClr val="bg1"/>
              </a:solidFill>
            </a:endParaRPr>
          </a:p>
        </p:txBody>
      </p:sp>
      <p:sp>
        <p:nvSpPr>
          <p:cNvPr id="178" name="Google Shape;178;p18"/>
          <p:cNvSpPr txBox="1">
            <a:spLocks noGrp="1"/>
          </p:cNvSpPr>
          <p:nvPr>
            <p:ph type="subTitle" idx="1"/>
          </p:nvPr>
        </p:nvSpPr>
        <p:spPr>
          <a:xfrm>
            <a:off x="729573" y="2030550"/>
            <a:ext cx="6216917"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1800" b="1" dirty="0">
                <a:solidFill>
                  <a:schemeClr val="bg1"/>
                </a:solidFill>
              </a:rPr>
              <a:t>An app for </a:t>
            </a:r>
            <a:r>
              <a:rPr lang="en-US" sz="1800" b="1" dirty="0">
                <a:solidFill>
                  <a:schemeClr val="bg1"/>
                </a:solidFill>
              </a:rPr>
              <a:t>reporting episodes of urban decay </a:t>
            </a:r>
            <a:endParaRPr sz="1800" b="1" dirty="0">
              <a:solidFill>
                <a:schemeClr val="bg1"/>
              </a:solidFill>
            </a:endParaRPr>
          </a:p>
        </p:txBody>
      </p:sp>
      <p:sp>
        <p:nvSpPr>
          <p:cNvPr id="5" name="Google Shape;178;p18">
            <a:extLst>
              <a:ext uri="{FF2B5EF4-FFF2-40B4-BE49-F238E27FC236}">
                <a16:creationId xmlns:a16="http://schemas.microsoft.com/office/drawing/2014/main" id="{BF9FECA4-3A28-491C-82AD-BF5628A43312}"/>
              </a:ext>
            </a:extLst>
          </p:cNvPr>
          <p:cNvSpPr txBox="1">
            <a:spLocks/>
          </p:cNvSpPr>
          <p:nvPr/>
        </p:nvSpPr>
        <p:spPr>
          <a:xfrm>
            <a:off x="729573" y="3209610"/>
            <a:ext cx="4719483" cy="1757446"/>
          </a:xfrm>
          <a:prstGeom prst="rect">
            <a:avLst/>
          </a:prstGeom>
          <a:solidFill>
            <a:srgbClr val="080808">
              <a:alpha val="34902"/>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it-IT" sz="2000" b="1" dirty="0">
                <a:solidFill>
                  <a:schemeClr val="bg1"/>
                </a:solidFill>
              </a:rPr>
              <a:t>  Human-Computer </a:t>
            </a:r>
            <a:r>
              <a:rPr lang="it-IT" sz="2000" b="1">
                <a:solidFill>
                  <a:schemeClr val="bg1"/>
                </a:solidFill>
              </a:rPr>
              <a:t>Interaction Project</a:t>
            </a:r>
          </a:p>
          <a:p>
            <a:pPr marL="0" indent="0"/>
            <a:r>
              <a:rPr lang="it-IT" sz="2000" b="1">
                <a:solidFill>
                  <a:schemeClr val="bg1"/>
                </a:solidFill>
              </a:rPr>
              <a:t>  </a:t>
            </a:r>
            <a:r>
              <a:rPr lang="it-IT" b="1">
                <a:solidFill>
                  <a:schemeClr val="bg1"/>
                </a:solidFill>
              </a:rPr>
              <a:t>A.Y. 2020/21</a:t>
            </a:r>
            <a:endParaRPr lang="it-IT" b="1" dirty="0">
              <a:solidFill>
                <a:schemeClr val="bg1"/>
              </a:solidFill>
            </a:endParaRPr>
          </a:p>
          <a:p>
            <a:pPr marL="0" indent="0"/>
            <a:endParaRPr lang="it-IT" sz="2000" b="1" dirty="0">
              <a:solidFill>
                <a:schemeClr val="bg1"/>
              </a:solidFill>
            </a:endParaRPr>
          </a:p>
          <a:p>
            <a:pPr marL="0" indent="0"/>
            <a:r>
              <a:rPr lang="it-IT" sz="1400" b="1" dirty="0">
                <a:solidFill>
                  <a:schemeClr val="bg1"/>
                </a:solidFill>
              </a:rPr>
              <a:t>   Giovanni Pecorelli</a:t>
            </a:r>
          </a:p>
          <a:p>
            <a:pPr marL="0" indent="0"/>
            <a:r>
              <a:rPr lang="it-IT" sz="1400" b="1" dirty="0">
                <a:solidFill>
                  <a:schemeClr val="bg1"/>
                </a:solidFill>
              </a:rPr>
              <a:t>   Jacopo Rossi</a:t>
            </a:r>
          </a:p>
          <a:p>
            <a:pPr marL="0" indent="0"/>
            <a:r>
              <a:rPr lang="it-IT" sz="1400" b="1" dirty="0">
                <a:solidFill>
                  <a:schemeClr val="bg1"/>
                </a:solidFill>
              </a:rPr>
              <a:t>   Giacomo Venneri </a:t>
            </a:r>
          </a:p>
        </p:txBody>
      </p:sp>
      <p:sp>
        <p:nvSpPr>
          <p:cNvPr id="2" name="Rettangolo 1">
            <a:extLst>
              <a:ext uri="{FF2B5EF4-FFF2-40B4-BE49-F238E27FC236}">
                <a16:creationId xmlns:a16="http://schemas.microsoft.com/office/drawing/2014/main" id="{1E1DC790-60AE-4ED7-9C0D-82D819EF5C92}"/>
              </a:ext>
            </a:extLst>
          </p:cNvPr>
          <p:cNvSpPr/>
          <p:nvPr/>
        </p:nvSpPr>
        <p:spPr>
          <a:xfrm>
            <a:off x="250723" y="142568"/>
            <a:ext cx="8681883" cy="162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DB7336FD-F6A3-4AC5-BAF7-293778B0BEA3}"/>
              </a:ext>
            </a:extLst>
          </p:cNvPr>
          <p:cNvPicPr>
            <a:picLocks noChangeAspect="1"/>
          </p:cNvPicPr>
          <p:nvPr/>
        </p:nvPicPr>
        <p:blipFill>
          <a:blip r:embed="rId5"/>
          <a:stretch>
            <a:fillRect/>
          </a:stretch>
        </p:blipFill>
        <p:spPr>
          <a:xfrm>
            <a:off x="7245347" y="2207419"/>
            <a:ext cx="1253314" cy="2576256"/>
          </a:xfrm>
          <a:prstGeom prst="rect">
            <a:avLst/>
          </a:prstGeom>
        </p:spPr>
      </p:pic>
      <p:pic>
        <p:nvPicPr>
          <p:cNvPr id="4" name="Immagine 3">
            <a:extLst>
              <a:ext uri="{FF2B5EF4-FFF2-40B4-BE49-F238E27FC236}">
                <a16:creationId xmlns:a16="http://schemas.microsoft.com/office/drawing/2014/main" id="{28C83B90-6268-4F7A-B952-5B9FFC1298FA}"/>
              </a:ext>
            </a:extLst>
          </p:cNvPr>
          <p:cNvPicPr>
            <a:picLocks noChangeAspect="1"/>
          </p:cNvPicPr>
          <p:nvPr/>
        </p:nvPicPr>
        <p:blipFill>
          <a:blip r:embed="rId6"/>
          <a:stretch>
            <a:fillRect/>
          </a:stretch>
        </p:blipFill>
        <p:spPr>
          <a:xfrm>
            <a:off x="6946490" y="2126919"/>
            <a:ext cx="2197510" cy="3016581"/>
          </a:xfrm>
          <a:prstGeom prst="rect">
            <a:avLst/>
          </a:prstGeom>
        </p:spPr>
      </p:pic>
      <p:sp>
        <p:nvSpPr>
          <p:cNvPr id="8" name="Figura a mano libera: forma 7">
            <a:extLst>
              <a:ext uri="{FF2B5EF4-FFF2-40B4-BE49-F238E27FC236}">
                <a16:creationId xmlns:a16="http://schemas.microsoft.com/office/drawing/2014/main" id="{9A6FDA3C-D861-4A88-85E6-7976E44B3DC0}"/>
              </a:ext>
            </a:extLst>
          </p:cNvPr>
          <p:cNvSpPr/>
          <p:nvPr/>
        </p:nvSpPr>
        <p:spPr>
          <a:xfrm>
            <a:off x="7286625" y="4762500"/>
            <a:ext cx="1188244" cy="76200"/>
          </a:xfrm>
          <a:custGeom>
            <a:avLst/>
            <a:gdLst>
              <a:gd name="connsiteX0" fmla="*/ 0 w 1188244"/>
              <a:gd name="connsiteY0" fmla="*/ 9525 h 76200"/>
              <a:gd name="connsiteX1" fmla="*/ 61913 w 1188244"/>
              <a:gd name="connsiteY1" fmla="*/ 76200 h 76200"/>
              <a:gd name="connsiteX2" fmla="*/ 1083469 w 1188244"/>
              <a:gd name="connsiteY2" fmla="*/ 76200 h 76200"/>
              <a:gd name="connsiteX3" fmla="*/ 1188244 w 1188244"/>
              <a:gd name="connsiteY3" fmla="*/ 0 h 76200"/>
              <a:gd name="connsiteX4" fmla="*/ 0 w 1188244"/>
              <a:gd name="connsiteY4" fmla="*/ 952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244" h="76200">
                <a:moveTo>
                  <a:pt x="0" y="9525"/>
                </a:moveTo>
                <a:lnTo>
                  <a:pt x="61913" y="76200"/>
                </a:lnTo>
                <a:lnTo>
                  <a:pt x="1083469" y="76200"/>
                </a:lnTo>
                <a:lnTo>
                  <a:pt x="1188244" y="0"/>
                </a:lnTo>
                <a:lnTo>
                  <a:pt x="0" y="9525"/>
                </a:lnTo>
                <a:close/>
              </a:path>
            </a:pathLst>
          </a:custGeom>
          <a:solidFill>
            <a:srgbClr val="080808"/>
          </a:solidFill>
          <a:ln>
            <a:solidFill>
              <a:srgbClr val="0808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bg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33"/>
          <p:cNvSpPr txBox="1">
            <a:spLocks noGrp="1"/>
          </p:cNvSpPr>
          <p:nvPr>
            <p:ph type="title"/>
          </p:nvPr>
        </p:nvSpPr>
        <p:spPr>
          <a:xfrm>
            <a:off x="728343" y="1318650"/>
            <a:ext cx="2344831"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User analysis</a:t>
            </a:r>
            <a:endParaRPr b="0" dirty="0"/>
          </a:p>
        </p:txBody>
      </p:sp>
      <p:sp>
        <p:nvSpPr>
          <p:cNvPr id="631" name="Google Shape;631;p33"/>
          <p:cNvSpPr txBox="1">
            <a:spLocks noGrp="1"/>
          </p:cNvSpPr>
          <p:nvPr>
            <p:ph type="body" idx="1"/>
          </p:nvPr>
        </p:nvSpPr>
        <p:spPr>
          <a:xfrm>
            <a:off x="721250" y="1965150"/>
            <a:ext cx="2207700" cy="220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sz="1100" dirty="0"/>
              <a:t>Let’s introduce a selection of possible users of R.O.M.A.</a:t>
            </a:r>
          </a:p>
          <a:p>
            <a:pPr marL="0" indent="0">
              <a:spcAft>
                <a:spcPts val="1600"/>
              </a:spcAft>
              <a:buNone/>
            </a:pPr>
            <a:r>
              <a:rPr lang="it-IT" sz="1100" dirty="0"/>
              <a:t>In the </a:t>
            </a:r>
            <a:r>
              <a:rPr lang="it-IT" sz="1100" dirty="0" err="1"/>
              <a:t>next</a:t>
            </a:r>
            <a:r>
              <a:rPr lang="it-IT" sz="1100" dirty="0"/>
              <a:t> slides </a:t>
            </a:r>
            <a:r>
              <a:rPr lang="it-IT" sz="1100" dirty="0" err="1"/>
              <a:t>we</a:t>
            </a:r>
            <a:r>
              <a:rPr lang="it-IT" sz="1100" dirty="0"/>
              <a:t> </a:t>
            </a:r>
            <a:r>
              <a:rPr lang="it-IT" sz="1100" dirty="0" err="1"/>
              <a:t>will</a:t>
            </a:r>
            <a:r>
              <a:rPr lang="it-IT" sz="1100" dirty="0"/>
              <a:t> </a:t>
            </a:r>
            <a:r>
              <a:rPr lang="it-IT" sz="1100" dirty="0" err="1"/>
              <a:t>examine</a:t>
            </a:r>
            <a:r>
              <a:rPr lang="it-IT" sz="1100" dirty="0"/>
              <a:t> more </a:t>
            </a:r>
            <a:r>
              <a:rPr lang="it-IT" sz="1100" dirty="0" err="1"/>
              <a:t>closely</a:t>
            </a:r>
            <a:r>
              <a:rPr lang="it-IT" sz="1100" dirty="0"/>
              <a:t> </a:t>
            </a:r>
            <a:r>
              <a:rPr lang="it-IT" sz="1100" dirty="0" err="1"/>
              <a:t>their</a:t>
            </a:r>
            <a:r>
              <a:rPr lang="it-IT" sz="1100" dirty="0"/>
              <a:t> </a:t>
            </a:r>
            <a:r>
              <a:rPr lang="it-IT" sz="1100" dirty="0" err="1"/>
              <a:t>personas</a:t>
            </a:r>
            <a:r>
              <a:rPr lang="it-IT" sz="1100" dirty="0"/>
              <a:t> and </a:t>
            </a:r>
            <a:r>
              <a:rPr lang="it-IT" sz="1100" dirty="0" err="1"/>
              <a:t>when</a:t>
            </a:r>
            <a:r>
              <a:rPr lang="it-IT" sz="1100" dirty="0"/>
              <a:t> </a:t>
            </a:r>
            <a:r>
              <a:rPr lang="it-IT" sz="1100" dirty="0" err="1"/>
              <a:t>they</a:t>
            </a:r>
            <a:r>
              <a:rPr lang="it-IT" sz="1100" dirty="0"/>
              <a:t> </a:t>
            </a:r>
            <a:r>
              <a:rPr lang="it-IT" sz="1100" dirty="0" err="1"/>
              <a:t>would</a:t>
            </a:r>
            <a:r>
              <a:rPr lang="it-IT" sz="1100" dirty="0"/>
              <a:t> use </a:t>
            </a:r>
            <a:r>
              <a:rPr lang="it" sz="1100" dirty="0"/>
              <a:t>R.O.M.A.</a:t>
            </a:r>
            <a:r>
              <a:rPr lang="it-IT" sz="1100" dirty="0"/>
              <a:t> in a </a:t>
            </a:r>
            <a:r>
              <a:rPr lang="it-IT" sz="1100" dirty="0" err="1"/>
              <a:t>real</a:t>
            </a:r>
            <a:r>
              <a:rPr lang="it-IT" sz="1100" dirty="0"/>
              <a:t>-life scenario.</a:t>
            </a:r>
            <a:endParaRPr sz="1100" dirty="0"/>
          </a:p>
        </p:txBody>
      </p:sp>
      <p:pic>
        <p:nvPicPr>
          <p:cNvPr id="3" name="Immagine 2">
            <a:extLst>
              <a:ext uri="{FF2B5EF4-FFF2-40B4-BE49-F238E27FC236}">
                <a16:creationId xmlns:a16="http://schemas.microsoft.com/office/drawing/2014/main" id="{358E8722-4FB5-4126-907F-9EF679C075F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36000"/>
                    </a14:imgEffect>
                  </a14:imgLayer>
                </a14:imgProps>
              </a:ext>
            </a:extLst>
          </a:blip>
          <a:stretch>
            <a:fillRect/>
          </a:stretch>
        </p:blipFill>
        <p:spPr>
          <a:xfrm>
            <a:off x="6859203" y="1717829"/>
            <a:ext cx="1284560" cy="1284560"/>
          </a:xfrm>
          <a:prstGeom prst="rect">
            <a:avLst/>
          </a:prstGeom>
        </p:spPr>
      </p:pic>
      <p:pic>
        <p:nvPicPr>
          <p:cNvPr id="5" name="Immagine 4">
            <a:extLst>
              <a:ext uri="{FF2B5EF4-FFF2-40B4-BE49-F238E27FC236}">
                <a16:creationId xmlns:a16="http://schemas.microsoft.com/office/drawing/2014/main" id="{B8E55311-1E26-4A80-B43B-F1BE011D5BD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5000"/>
                    </a14:imgEffect>
                  </a14:imgLayer>
                </a14:imgProps>
              </a:ext>
            </a:extLst>
          </a:blip>
          <a:srcRect t="10470" r="12719"/>
          <a:stretch/>
        </p:blipFill>
        <p:spPr>
          <a:xfrm>
            <a:off x="3438989" y="1717829"/>
            <a:ext cx="1252297" cy="1284560"/>
          </a:xfrm>
          <a:prstGeom prst="rect">
            <a:avLst/>
          </a:prstGeom>
        </p:spPr>
      </p:pic>
      <p:pic>
        <p:nvPicPr>
          <p:cNvPr id="7" name="Immagine 6">
            <a:extLst>
              <a:ext uri="{FF2B5EF4-FFF2-40B4-BE49-F238E27FC236}">
                <a16:creationId xmlns:a16="http://schemas.microsoft.com/office/drawing/2014/main" id="{6D816030-3D33-4074-BD3F-57ADE49CBBB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36000"/>
                    </a14:imgEffect>
                  </a14:imgLayer>
                </a14:imgProps>
              </a:ext>
            </a:extLst>
          </a:blip>
          <a:stretch>
            <a:fillRect/>
          </a:stretch>
        </p:blipFill>
        <p:spPr>
          <a:xfrm>
            <a:off x="5146775" y="1717829"/>
            <a:ext cx="1284560" cy="1284560"/>
          </a:xfrm>
          <a:prstGeom prst="rect">
            <a:avLst/>
          </a:prstGeom>
        </p:spPr>
      </p:pic>
      <p:sp>
        <p:nvSpPr>
          <p:cNvPr id="20" name="Google Shape;631;p33">
            <a:extLst>
              <a:ext uri="{FF2B5EF4-FFF2-40B4-BE49-F238E27FC236}">
                <a16:creationId xmlns:a16="http://schemas.microsoft.com/office/drawing/2014/main" id="{83417B77-D75C-4F1F-B309-6B4668444213}"/>
              </a:ext>
            </a:extLst>
          </p:cNvPr>
          <p:cNvSpPr txBox="1">
            <a:spLocks/>
          </p:cNvSpPr>
          <p:nvPr/>
        </p:nvSpPr>
        <p:spPr>
          <a:xfrm>
            <a:off x="3381766" y="3360871"/>
            <a:ext cx="1829356" cy="18155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Aft>
                <a:spcPts val="600"/>
              </a:spcAft>
              <a:buFont typeface="Lato"/>
              <a:buNone/>
            </a:pPr>
            <a:r>
              <a:rPr lang="en-US" sz="900" dirty="0"/>
              <a:t>Age: 23</a:t>
            </a:r>
          </a:p>
          <a:p>
            <a:pPr marL="0" indent="0">
              <a:spcAft>
                <a:spcPts val="600"/>
              </a:spcAft>
              <a:buFont typeface="Lato"/>
              <a:buNone/>
            </a:pPr>
            <a:r>
              <a:rPr lang="en-US" sz="900" dirty="0"/>
              <a:t>Gender: Female</a:t>
            </a:r>
          </a:p>
          <a:p>
            <a:pPr marL="0" indent="0">
              <a:spcAft>
                <a:spcPts val="600"/>
              </a:spcAft>
              <a:buFont typeface="Lato"/>
              <a:buNone/>
            </a:pPr>
            <a:r>
              <a:rPr lang="en-US" sz="900" dirty="0"/>
              <a:t>Job title: Medical student</a:t>
            </a:r>
          </a:p>
          <a:p>
            <a:pPr marL="0" indent="0">
              <a:spcAft>
                <a:spcPts val="600"/>
              </a:spcAft>
              <a:buFont typeface="Lato"/>
              <a:buNone/>
            </a:pPr>
            <a:r>
              <a:rPr lang="en-US" sz="900" dirty="0"/>
              <a:t>Location: Piazza Bologna</a:t>
            </a:r>
          </a:p>
          <a:p>
            <a:pPr marL="0" indent="0">
              <a:spcAft>
                <a:spcPts val="600"/>
              </a:spcAft>
              <a:buFont typeface="Lato"/>
              <a:buNone/>
            </a:pPr>
            <a:r>
              <a:rPr lang="en-US" sz="900" dirty="0"/>
              <a:t>Family: Single</a:t>
            </a:r>
          </a:p>
          <a:p>
            <a:pPr marL="0" indent="0">
              <a:spcAft>
                <a:spcPts val="600"/>
              </a:spcAft>
              <a:buFont typeface="Lato"/>
              <a:buNone/>
            </a:pPr>
            <a:r>
              <a:rPr lang="en-US" sz="900" dirty="0"/>
              <a:t>Income: 0€\year</a:t>
            </a:r>
            <a:endParaRPr lang="en-US" sz="700" dirty="0"/>
          </a:p>
        </p:txBody>
      </p:sp>
      <p:sp>
        <p:nvSpPr>
          <p:cNvPr id="21" name="Google Shape;630;p33">
            <a:extLst>
              <a:ext uri="{FF2B5EF4-FFF2-40B4-BE49-F238E27FC236}">
                <a16:creationId xmlns:a16="http://schemas.microsoft.com/office/drawing/2014/main" id="{D9D100C0-C2F9-4654-A0D8-B29919E91876}"/>
              </a:ext>
            </a:extLst>
          </p:cNvPr>
          <p:cNvSpPr txBox="1">
            <a:spLocks/>
          </p:cNvSpPr>
          <p:nvPr/>
        </p:nvSpPr>
        <p:spPr>
          <a:xfrm>
            <a:off x="3381765" y="2988882"/>
            <a:ext cx="1567381" cy="4183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it-IT" sz="2000" dirty="0"/>
              <a:t>Caterina</a:t>
            </a:r>
            <a:endParaRPr lang="it-IT" dirty="0"/>
          </a:p>
        </p:txBody>
      </p:sp>
      <p:sp>
        <p:nvSpPr>
          <p:cNvPr id="22" name="Google Shape;631;p33">
            <a:extLst>
              <a:ext uri="{FF2B5EF4-FFF2-40B4-BE49-F238E27FC236}">
                <a16:creationId xmlns:a16="http://schemas.microsoft.com/office/drawing/2014/main" id="{4A0DD89D-1137-4588-9A30-0CCC2AA188E8}"/>
              </a:ext>
            </a:extLst>
          </p:cNvPr>
          <p:cNvSpPr txBox="1">
            <a:spLocks/>
          </p:cNvSpPr>
          <p:nvPr/>
        </p:nvSpPr>
        <p:spPr>
          <a:xfrm>
            <a:off x="5101196" y="3360871"/>
            <a:ext cx="1829356" cy="18155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Aft>
                <a:spcPts val="600"/>
              </a:spcAft>
              <a:buFont typeface="Lato"/>
              <a:buNone/>
            </a:pPr>
            <a:r>
              <a:rPr lang="en-US" sz="900" dirty="0"/>
              <a:t>Age: 45</a:t>
            </a:r>
          </a:p>
          <a:p>
            <a:pPr marL="0" indent="0">
              <a:spcAft>
                <a:spcPts val="600"/>
              </a:spcAft>
              <a:buFont typeface="Lato"/>
              <a:buNone/>
            </a:pPr>
            <a:r>
              <a:rPr lang="en-US" sz="900" dirty="0"/>
              <a:t>Gender: Male</a:t>
            </a:r>
          </a:p>
          <a:p>
            <a:pPr marL="0" indent="0">
              <a:spcAft>
                <a:spcPts val="600"/>
              </a:spcAft>
              <a:buFont typeface="Lato"/>
              <a:buNone/>
            </a:pPr>
            <a:r>
              <a:rPr lang="en-US" sz="900" dirty="0"/>
              <a:t>Job title: Civil engineer</a:t>
            </a:r>
          </a:p>
          <a:p>
            <a:pPr marL="0" indent="0">
              <a:spcAft>
                <a:spcPts val="600"/>
              </a:spcAft>
              <a:buFont typeface="Lato"/>
              <a:buNone/>
            </a:pPr>
            <a:r>
              <a:rPr lang="en-US" sz="900" dirty="0"/>
              <a:t>Location: </a:t>
            </a:r>
            <a:r>
              <a:rPr lang="en-US" sz="900" dirty="0" err="1"/>
              <a:t>Parioli</a:t>
            </a:r>
            <a:endParaRPr lang="en-US" sz="900" dirty="0"/>
          </a:p>
          <a:p>
            <a:pPr marL="0" indent="0">
              <a:spcAft>
                <a:spcPts val="600"/>
              </a:spcAft>
              <a:buFont typeface="Lato"/>
              <a:buNone/>
            </a:pPr>
            <a:r>
              <a:rPr lang="en-US" sz="900" dirty="0"/>
              <a:t>Family: Married w/children</a:t>
            </a:r>
          </a:p>
          <a:p>
            <a:pPr marL="0" indent="0">
              <a:spcAft>
                <a:spcPts val="600"/>
              </a:spcAft>
              <a:buFont typeface="Lato"/>
              <a:buNone/>
            </a:pPr>
            <a:r>
              <a:rPr lang="en-US" sz="900" dirty="0"/>
              <a:t>Income: 40000€\year</a:t>
            </a:r>
            <a:endParaRPr lang="en-US" sz="700" dirty="0"/>
          </a:p>
        </p:txBody>
      </p:sp>
      <p:sp>
        <p:nvSpPr>
          <p:cNvPr id="23" name="Google Shape;630;p33">
            <a:extLst>
              <a:ext uri="{FF2B5EF4-FFF2-40B4-BE49-F238E27FC236}">
                <a16:creationId xmlns:a16="http://schemas.microsoft.com/office/drawing/2014/main" id="{E0D41B30-E20C-426D-8E2E-937472DC00DD}"/>
              </a:ext>
            </a:extLst>
          </p:cNvPr>
          <p:cNvSpPr txBox="1">
            <a:spLocks/>
          </p:cNvSpPr>
          <p:nvPr/>
        </p:nvSpPr>
        <p:spPr>
          <a:xfrm>
            <a:off x="5101195" y="2988882"/>
            <a:ext cx="1323138" cy="4183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it-IT" sz="2000" dirty="0"/>
              <a:t>Gabriele</a:t>
            </a:r>
            <a:endParaRPr lang="it-IT" b="0" dirty="0"/>
          </a:p>
        </p:txBody>
      </p:sp>
      <p:sp>
        <p:nvSpPr>
          <p:cNvPr id="24" name="Google Shape;631;p33">
            <a:extLst>
              <a:ext uri="{FF2B5EF4-FFF2-40B4-BE49-F238E27FC236}">
                <a16:creationId xmlns:a16="http://schemas.microsoft.com/office/drawing/2014/main" id="{B5B9BE4C-278F-4385-A0DC-8129A4720767}"/>
              </a:ext>
            </a:extLst>
          </p:cNvPr>
          <p:cNvSpPr txBox="1">
            <a:spLocks/>
          </p:cNvSpPr>
          <p:nvPr/>
        </p:nvSpPr>
        <p:spPr>
          <a:xfrm>
            <a:off x="6813514" y="3374378"/>
            <a:ext cx="1829356" cy="18155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Aft>
                <a:spcPts val="600"/>
              </a:spcAft>
              <a:buFont typeface="Lato"/>
              <a:buNone/>
            </a:pPr>
            <a:r>
              <a:rPr lang="en-US" sz="900" dirty="0"/>
              <a:t>Age: 71</a:t>
            </a:r>
          </a:p>
          <a:p>
            <a:pPr marL="0" indent="0">
              <a:spcAft>
                <a:spcPts val="600"/>
              </a:spcAft>
              <a:buFont typeface="Lato"/>
              <a:buNone/>
            </a:pPr>
            <a:r>
              <a:rPr lang="en-US" sz="900" dirty="0"/>
              <a:t>Gender: Male</a:t>
            </a:r>
          </a:p>
          <a:p>
            <a:pPr marL="0" indent="0">
              <a:spcAft>
                <a:spcPts val="600"/>
              </a:spcAft>
              <a:buFont typeface="Lato"/>
              <a:buNone/>
            </a:pPr>
            <a:r>
              <a:rPr lang="en-US" sz="900" dirty="0"/>
              <a:t>Job title: Retired</a:t>
            </a:r>
          </a:p>
          <a:p>
            <a:pPr marL="0" indent="0">
              <a:spcAft>
                <a:spcPts val="600"/>
              </a:spcAft>
              <a:buFont typeface="Lato"/>
              <a:buNone/>
            </a:pPr>
            <a:r>
              <a:rPr lang="en-US" sz="900" dirty="0"/>
              <a:t>Location: Ostia</a:t>
            </a:r>
          </a:p>
          <a:p>
            <a:pPr marL="0" indent="0">
              <a:spcAft>
                <a:spcPts val="600"/>
              </a:spcAft>
              <a:buFont typeface="Lato"/>
              <a:buNone/>
            </a:pPr>
            <a:r>
              <a:rPr lang="en-US" sz="900" dirty="0"/>
              <a:t>Family: Married</a:t>
            </a:r>
          </a:p>
          <a:p>
            <a:pPr marL="0" indent="0">
              <a:spcAft>
                <a:spcPts val="600"/>
              </a:spcAft>
              <a:buFont typeface="Lato"/>
              <a:buNone/>
            </a:pPr>
            <a:r>
              <a:rPr lang="en-US" sz="900" dirty="0"/>
              <a:t>Income: 12000€\year</a:t>
            </a:r>
            <a:endParaRPr lang="en-US" sz="700" dirty="0"/>
          </a:p>
        </p:txBody>
      </p:sp>
      <p:sp>
        <p:nvSpPr>
          <p:cNvPr id="25" name="Google Shape;630;p33">
            <a:extLst>
              <a:ext uri="{FF2B5EF4-FFF2-40B4-BE49-F238E27FC236}">
                <a16:creationId xmlns:a16="http://schemas.microsoft.com/office/drawing/2014/main" id="{7947A63B-DDEF-49ED-9804-019EB3E3F239}"/>
              </a:ext>
            </a:extLst>
          </p:cNvPr>
          <p:cNvSpPr txBox="1">
            <a:spLocks/>
          </p:cNvSpPr>
          <p:nvPr/>
        </p:nvSpPr>
        <p:spPr>
          <a:xfrm>
            <a:off x="6813513" y="3002389"/>
            <a:ext cx="1323137" cy="4183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it-IT" sz="2000" dirty="0"/>
              <a:t>Franco</a:t>
            </a:r>
            <a:endParaRPr lang="it-IT" b="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6" name="Google Shape;646;p34"/>
          <p:cNvSpPr txBox="1">
            <a:spLocks noGrp="1"/>
          </p:cNvSpPr>
          <p:nvPr>
            <p:ph type="title"/>
          </p:nvPr>
        </p:nvSpPr>
        <p:spPr>
          <a:xfrm>
            <a:off x="721224" y="1228313"/>
            <a:ext cx="3300900" cy="5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Caterina</a:t>
            </a:r>
            <a:endParaRPr dirty="0"/>
          </a:p>
        </p:txBody>
      </p:sp>
      <p:sp>
        <p:nvSpPr>
          <p:cNvPr id="647" name="Google Shape;647;p34"/>
          <p:cNvSpPr txBox="1">
            <a:spLocks noGrp="1"/>
          </p:cNvSpPr>
          <p:nvPr>
            <p:ph type="body" idx="1"/>
          </p:nvPr>
        </p:nvSpPr>
        <p:spPr>
          <a:xfrm>
            <a:off x="721224" y="1792624"/>
            <a:ext cx="6250027" cy="30562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t>Persona</a:t>
            </a:r>
          </a:p>
          <a:p>
            <a:pPr marL="0" lvl="0" indent="0" algn="l" rtl="0">
              <a:spcBef>
                <a:spcPts val="0"/>
              </a:spcBef>
              <a:spcAft>
                <a:spcPts val="0"/>
              </a:spcAft>
              <a:buNone/>
            </a:pPr>
            <a:r>
              <a:rPr lang="en-US" sz="1100" dirty="0"/>
              <a:t>Caterina is a medical student in Sapienza. She is currently at the fourth year, and wants to specialize in dentistry in the future. She transferred from her hometown in Tuscany and rented</a:t>
            </a:r>
          </a:p>
          <a:p>
            <a:pPr marL="0" lvl="0" indent="0" algn="l" rtl="0">
              <a:spcBef>
                <a:spcPts val="0"/>
              </a:spcBef>
              <a:spcAft>
                <a:spcPts val="0"/>
              </a:spcAft>
              <a:buNone/>
            </a:pPr>
            <a:r>
              <a:rPr lang="en-US" sz="1100" dirty="0"/>
              <a:t>a student home in San Lorenzo, near a metro station that takes her the University campus.</a:t>
            </a:r>
          </a:p>
          <a:p>
            <a:pPr marL="0" lvl="0" indent="0" algn="l" rtl="0">
              <a:spcBef>
                <a:spcPts val="0"/>
              </a:spcBef>
              <a:spcAft>
                <a:spcPts val="0"/>
              </a:spcAft>
              <a:buNone/>
            </a:pPr>
            <a:r>
              <a:rPr lang="en-US" sz="1100" dirty="0"/>
              <a:t>She doesn’t have a job yet so she tries to keep her expenses low, taking public transportation</a:t>
            </a:r>
          </a:p>
          <a:p>
            <a:pPr marL="0" lvl="0" indent="0" algn="l" rtl="0">
              <a:spcBef>
                <a:spcPts val="0"/>
              </a:spcBef>
              <a:spcAft>
                <a:spcPts val="0"/>
              </a:spcAft>
              <a:buNone/>
            </a:pPr>
            <a:r>
              <a:rPr lang="en-US" sz="1100" dirty="0"/>
              <a:t>or walking when she can. She usually uses a mobile 4G internet connection to browse internet</a:t>
            </a:r>
          </a:p>
          <a:p>
            <a:pPr marL="0" lvl="0" indent="0" algn="l" rtl="0">
              <a:spcBef>
                <a:spcPts val="0"/>
              </a:spcBef>
              <a:spcAft>
                <a:spcPts val="0"/>
              </a:spcAft>
              <a:buNone/>
            </a:pPr>
            <a:r>
              <a:rPr lang="en-US" sz="1100" dirty="0"/>
              <a:t>and use social apps on her phone.</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b="1" dirty="0"/>
              <a:t>Scenario</a:t>
            </a:r>
          </a:p>
          <a:p>
            <a:pPr marL="0" lvl="0" indent="0" algn="l" rtl="0">
              <a:spcBef>
                <a:spcPts val="0"/>
              </a:spcBef>
              <a:spcAft>
                <a:spcPts val="0"/>
              </a:spcAft>
              <a:buNone/>
            </a:pPr>
            <a:r>
              <a:rPr lang="en-US" sz="1100" dirty="0"/>
              <a:t>Caterina takes the metro to her University every morning. One day, she is late for the first lesson of the morning. Unfortunately she can’t exit quickly from the metro station because</a:t>
            </a:r>
          </a:p>
          <a:p>
            <a:pPr marL="0" lvl="0" indent="0" algn="l" rtl="0">
              <a:spcBef>
                <a:spcPts val="0"/>
              </a:spcBef>
              <a:spcAft>
                <a:spcPts val="0"/>
              </a:spcAft>
              <a:buNone/>
            </a:pPr>
            <a:r>
              <a:rPr lang="en-US" sz="1100" dirty="0"/>
              <a:t>there is a crowd on the stairs on the way out. The reason for this is that the escalators are broken, once again.</a:t>
            </a:r>
          </a:p>
          <a:p>
            <a:pPr marL="0" lvl="0" indent="0" algn="l" rtl="0">
              <a:spcBef>
                <a:spcPts val="0"/>
              </a:spcBef>
              <a:spcAft>
                <a:spcPts val="0"/>
              </a:spcAft>
              <a:buNone/>
            </a:pPr>
            <a:r>
              <a:rPr lang="en-US" sz="1100" dirty="0"/>
              <a:t>Caterina, disappointed by this setback, decides to take action and searches for a way to report</a:t>
            </a:r>
          </a:p>
          <a:p>
            <a:pPr marL="0" lvl="0" indent="0" algn="l" rtl="0">
              <a:spcBef>
                <a:spcPts val="0"/>
              </a:spcBef>
              <a:spcAft>
                <a:spcPts val="0"/>
              </a:spcAft>
              <a:buNone/>
            </a:pPr>
            <a:r>
              <a:rPr lang="en-US" sz="1100" dirty="0"/>
              <a:t>this problem. She then finds out about R.O.M.A.</a:t>
            </a:r>
            <a:endParaRPr lang="it" sz="1100" dirty="0"/>
          </a:p>
          <a:p>
            <a:pPr marL="0" lvl="0" indent="0" algn="l" rtl="0">
              <a:spcBef>
                <a:spcPts val="0"/>
              </a:spcBef>
              <a:spcAft>
                <a:spcPts val="0"/>
              </a:spcAft>
              <a:buNone/>
            </a:pPr>
            <a:endParaRPr sz="1100" dirty="0"/>
          </a:p>
        </p:txBody>
      </p:sp>
      <p:pic>
        <p:nvPicPr>
          <p:cNvPr id="26" name="Immagine 25">
            <a:extLst>
              <a:ext uri="{FF2B5EF4-FFF2-40B4-BE49-F238E27FC236}">
                <a16:creationId xmlns:a16="http://schemas.microsoft.com/office/drawing/2014/main" id="{54EDA0B8-8EEE-48A3-945D-86A852BA7F6D}"/>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5000"/>
                    </a14:imgEffect>
                  </a14:imgLayer>
                </a14:imgProps>
              </a:ext>
            </a:extLst>
          </a:blip>
          <a:srcRect t="10470" r="12719"/>
          <a:stretch/>
        </p:blipFill>
        <p:spPr>
          <a:xfrm>
            <a:off x="7118660" y="1792624"/>
            <a:ext cx="1740113" cy="178494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5" name="Immagine 4">
            <a:extLst>
              <a:ext uri="{FF2B5EF4-FFF2-40B4-BE49-F238E27FC236}">
                <a16:creationId xmlns:a16="http://schemas.microsoft.com/office/drawing/2014/main" id="{4F347B3C-FF81-4D79-AB58-33030A8EC79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36000"/>
                    </a14:imgEffect>
                  </a14:imgLayer>
                </a14:imgProps>
              </a:ext>
            </a:extLst>
          </a:blip>
          <a:stretch>
            <a:fillRect/>
          </a:stretch>
        </p:blipFill>
        <p:spPr>
          <a:xfrm>
            <a:off x="7073830" y="1792624"/>
            <a:ext cx="1784943" cy="1784943"/>
          </a:xfrm>
          <a:prstGeom prst="rect">
            <a:avLst/>
          </a:prstGeom>
        </p:spPr>
      </p:pic>
      <p:sp>
        <p:nvSpPr>
          <p:cNvPr id="646" name="Google Shape;646;p34"/>
          <p:cNvSpPr txBox="1">
            <a:spLocks noGrp="1"/>
          </p:cNvSpPr>
          <p:nvPr>
            <p:ph type="title"/>
          </p:nvPr>
        </p:nvSpPr>
        <p:spPr>
          <a:xfrm>
            <a:off x="721224" y="1228313"/>
            <a:ext cx="3300900" cy="5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Gabriele</a:t>
            </a:r>
            <a:endParaRPr dirty="0"/>
          </a:p>
        </p:txBody>
      </p:sp>
      <p:sp>
        <p:nvSpPr>
          <p:cNvPr id="647" name="Google Shape;647;p34"/>
          <p:cNvSpPr txBox="1">
            <a:spLocks noGrp="1"/>
          </p:cNvSpPr>
          <p:nvPr>
            <p:ph type="body" idx="1"/>
          </p:nvPr>
        </p:nvSpPr>
        <p:spPr>
          <a:xfrm>
            <a:off x="721224" y="1792624"/>
            <a:ext cx="6250027" cy="30562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t>Persona</a:t>
            </a:r>
          </a:p>
          <a:p>
            <a:pPr marL="0" lvl="0" indent="0" algn="l" rtl="0">
              <a:spcBef>
                <a:spcPts val="0"/>
              </a:spcBef>
              <a:spcAft>
                <a:spcPts val="0"/>
              </a:spcAft>
              <a:buNone/>
            </a:pPr>
            <a:r>
              <a:rPr lang="en-US" sz="1200" dirty="0"/>
              <a:t>Gabriele is a civil engineer. He is happily married, has two lovely children, but the true passion of his life are cars. He changes them frequently to experience new feelings on the road. He is always up to date with computer and smartphone technologies.</a:t>
            </a:r>
          </a:p>
          <a:p>
            <a:pPr marL="0" lvl="0" indent="0" algn="l" rtl="0">
              <a:spcBef>
                <a:spcPts val="0"/>
              </a:spcBef>
              <a:spcAft>
                <a:spcPts val="0"/>
              </a:spcAft>
              <a:buNone/>
            </a:pPr>
            <a:endParaRPr lang="en-US" sz="1200" b="1" dirty="0"/>
          </a:p>
          <a:p>
            <a:pPr marL="0" lvl="0" indent="0" algn="l" rtl="0">
              <a:spcBef>
                <a:spcPts val="0"/>
              </a:spcBef>
              <a:spcAft>
                <a:spcPts val="0"/>
              </a:spcAft>
              <a:buNone/>
            </a:pPr>
            <a:r>
              <a:rPr lang="en-US" sz="1200" b="1" dirty="0"/>
              <a:t>Scenario</a:t>
            </a:r>
          </a:p>
          <a:p>
            <a:pPr marL="0" lvl="0" indent="0" algn="l" rtl="0">
              <a:spcBef>
                <a:spcPts val="0"/>
              </a:spcBef>
              <a:spcAft>
                <a:spcPts val="0"/>
              </a:spcAft>
              <a:buNone/>
            </a:pPr>
            <a:r>
              <a:rPr lang="en-US" sz="1200" dirty="0"/>
              <a:t>After a hard day of work Gabriele, tired, is ready to go home. Today he didn’t park his car in the company parking, but in another farther spot. When he gets to his car, he finds an unpleasant surprise on his windscreen: a fine. Apparently he parked in an </a:t>
            </a:r>
            <a:r>
              <a:rPr lang="en-US" sz="1200" dirty="0" err="1"/>
              <a:t>unsignaled</a:t>
            </a:r>
            <a:r>
              <a:rPr lang="en-US" sz="1200" dirty="0"/>
              <a:t> no</a:t>
            </a:r>
          </a:p>
          <a:p>
            <a:pPr marL="0" lvl="0" indent="0" algn="l" rtl="0">
              <a:spcBef>
                <a:spcPts val="0"/>
              </a:spcBef>
              <a:spcAft>
                <a:spcPts val="0"/>
              </a:spcAft>
              <a:buNone/>
            </a:pPr>
            <a:r>
              <a:rPr lang="en-US" sz="1200" dirty="0"/>
              <a:t>parking area. The reason for this mistake was that the road sign forbidding the parking was almost entirely covered by the vegetation.</a:t>
            </a:r>
          </a:p>
          <a:p>
            <a:pPr marL="0" lvl="0" indent="0" algn="l" rtl="0">
              <a:spcBef>
                <a:spcPts val="0"/>
              </a:spcBef>
              <a:spcAft>
                <a:spcPts val="0"/>
              </a:spcAft>
              <a:buNone/>
            </a:pPr>
            <a:r>
              <a:rPr lang="en-US" sz="1200" dirty="0"/>
              <a:t>Irritated, he reports the problem to R.O.M.A.</a:t>
            </a:r>
            <a:endParaRPr sz="1200" dirty="0"/>
          </a:p>
        </p:txBody>
      </p:sp>
    </p:spTree>
    <p:extLst>
      <p:ext uri="{BB962C8B-B14F-4D97-AF65-F5344CB8AC3E}">
        <p14:creationId xmlns:p14="http://schemas.microsoft.com/office/powerpoint/2010/main" val="1019761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 name="Immagine 5">
            <a:extLst>
              <a:ext uri="{FF2B5EF4-FFF2-40B4-BE49-F238E27FC236}">
                <a16:creationId xmlns:a16="http://schemas.microsoft.com/office/drawing/2014/main" id="{25DA0C61-9419-4DF4-A855-8184C0098CC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36000"/>
                    </a14:imgEffect>
                  </a14:imgLayer>
                </a14:imgProps>
              </a:ext>
            </a:extLst>
          </a:blip>
          <a:stretch>
            <a:fillRect/>
          </a:stretch>
        </p:blipFill>
        <p:spPr>
          <a:xfrm>
            <a:off x="7073829" y="1792624"/>
            <a:ext cx="1784943" cy="1784943"/>
          </a:xfrm>
          <a:prstGeom prst="rect">
            <a:avLst/>
          </a:prstGeom>
        </p:spPr>
      </p:pic>
      <p:sp>
        <p:nvSpPr>
          <p:cNvPr id="646" name="Google Shape;646;p34"/>
          <p:cNvSpPr txBox="1">
            <a:spLocks noGrp="1"/>
          </p:cNvSpPr>
          <p:nvPr>
            <p:ph type="title"/>
          </p:nvPr>
        </p:nvSpPr>
        <p:spPr>
          <a:xfrm>
            <a:off x="721224" y="1228313"/>
            <a:ext cx="3300900" cy="5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Franco</a:t>
            </a:r>
            <a:endParaRPr dirty="0"/>
          </a:p>
        </p:txBody>
      </p:sp>
      <p:sp>
        <p:nvSpPr>
          <p:cNvPr id="647" name="Google Shape;647;p34"/>
          <p:cNvSpPr txBox="1">
            <a:spLocks noGrp="1"/>
          </p:cNvSpPr>
          <p:nvPr>
            <p:ph type="body" idx="1"/>
          </p:nvPr>
        </p:nvSpPr>
        <p:spPr>
          <a:xfrm>
            <a:off x="721224" y="1792624"/>
            <a:ext cx="6250027" cy="30562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Persona</a:t>
            </a:r>
          </a:p>
          <a:p>
            <a:pPr marL="0" lvl="0" indent="0" algn="l" rtl="0">
              <a:spcBef>
                <a:spcPts val="0"/>
              </a:spcBef>
              <a:spcAft>
                <a:spcPts val="0"/>
              </a:spcAft>
              <a:buNone/>
            </a:pPr>
            <a:r>
              <a:rPr lang="en-US" dirty="0"/>
              <a:t>Franco is retired. He has lived in Ostia all his life. He loves the city and know all of its places. Even if he is not very interested in technology, he has a smartphone and he is able to use all its basic functionalities (downloading and using simple app). Anyway, he has a niece who helps him when he has problems with it.</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Scenario</a:t>
            </a:r>
          </a:p>
          <a:p>
            <a:pPr marL="0" lvl="0" indent="0" algn="l" rtl="0">
              <a:spcBef>
                <a:spcPts val="0"/>
              </a:spcBef>
              <a:spcAft>
                <a:spcPts val="0"/>
              </a:spcAft>
              <a:buNone/>
            </a:pPr>
            <a:r>
              <a:rPr lang="en-US" dirty="0"/>
              <a:t>Every day during the last months, Franco is annoyed by the presence of a deep pothole right in front of his garage. Each time he wants to get in or out of it, he has to maneuver to avoid it. One day, his niece comes to visit him, and hearing his complaints about the pothole, she helps him reporting this problem with R.O.M.A.</a:t>
            </a:r>
            <a:endParaRPr dirty="0"/>
          </a:p>
        </p:txBody>
      </p:sp>
    </p:spTree>
    <p:extLst>
      <p:ext uri="{BB962C8B-B14F-4D97-AF65-F5344CB8AC3E}">
        <p14:creationId xmlns:p14="http://schemas.microsoft.com/office/powerpoint/2010/main" val="343255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Competitor analysis</a:t>
            </a:r>
            <a:endParaRPr dirty="0"/>
          </a:p>
        </p:txBody>
      </p:sp>
      <p:sp>
        <p:nvSpPr>
          <p:cNvPr id="192" name="Google Shape;192;p20"/>
          <p:cNvSpPr txBox="1">
            <a:spLocks noGrp="1"/>
          </p:cNvSpPr>
          <p:nvPr>
            <p:ph type="body" idx="1"/>
          </p:nvPr>
        </p:nvSpPr>
        <p:spPr>
          <a:xfrm>
            <a:off x="1295325" y="2078875"/>
            <a:ext cx="7122900" cy="247537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600"/>
              </a:spcAft>
              <a:buNone/>
            </a:pPr>
            <a:r>
              <a:rPr lang="en-US" sz="1200"/>
              <a:t>In </a:t>
            </a:r>
            <a:r>
              <a:rPr lang="en-US" sz="1200" dirty="0"/>
              <a:t>the past years there has been some attempts to create </a:t>
            </a:r>
            <a:r>
              <a:rPr lang="en-US" sz="1200"/>
              <a:t>similar applications.</a:t>
            </a:r>
          </a:p>
          <a:p>
            <a:pPr marL="0" lvl="0" indent="0" algn="l" rtl="0">
              <a:lnSpc>
                <a:spcPct val="150000"/>
              </a:lnSpc>
              <a:spcBef>
                <a:spcPts val="0"/>
              </a:spcBef>
              <a:spcAft>
                <a:spcPts val="600"/>
              </a:spcAft>
              <a:buNone/>
            </a:pPr>
            <a:r>
              <a:rPr lang="en-US" sz="1200"/>
              <a:t>After a research on the Play Store, we found some possible competitors of R.O.M.A.:</a:t>
            </a:r>
          </a:p>
          <a:p>
            <a:pPr marL="0" lvl="0" indent="0" algn="l" rtl="0">
              <a:lnSpc>
                <a:spcPct val="150000"/>
              </a:lnSpc>
              <a:spcBef>
                <a:spcPts val="0"/>
              </a:spcBef>
              <a:spcAft>
                <a:spcPts val="600"/>
              </a:spcAft>
              <a:buNone/>
            </a:pPr>
            <a:r>
              <a:rPr lang="en-US" sz="1200" i="1"/>
              <a:t>• WeDU! Decoro Urbano</a:t>
            </a:r>
          </a:p>
          <a:p>
            <a:pPr marL="0" lvl="0" indent="0" algn="l" rtl="0">
              <a:lnSpc>
                <a:spcPct val="150000"/>
              </a:lnSpc>
              <a:spcBef>
                <a:spcPts val="0"/>
              </a:spcBef>
              <a:spcAft>
                <a:spcPts val="600"/>
              </a:spcAft>
              <a:buNone/>
            </a:pPr>
            <a:r>
              <a:rPr lang="en-US" sz="1200" i="1"/>
              <a:t>• Bucapp</a:t>
            </a:r>
          </a:p>
          <a:p>
            <a:pPr marL="0" lvl="0" indent="0" algn="l" rtl="0">
              <a:lnSpc>
                <a:spcPct val="150000"/>
              </a:lnSpc>
              <a:spcBef>
                <a:spcPts val="0"/>
              </a:spcBef>
              <a:spcAft>
                <a:spcPts val="600"/>
              </a:spcAft>
              <a:buNone/>
            </a:pPr>
            <a:r>
              <a:rPr lang="en-US" sz="1200" i="1"/>
              <a:t>• ROMA Al tuo Fianco</a:t>
            </a:r>
          </a:p>
          <a:p>
            <a:pPr marL="0" lvl="0" indent="0" algn="l" rtl="0">
              <a:lnSpc>
                <a:spcPct val="150000"/>
              </a:lnSpc>
              <a:spcBef>
                <a:spcPts val="0"/>
              </a:spcBef>
              <a:spcAft>
                <a:spcPts val="600"/>
              </a:spcAft>
              <a:buNone/>
            </a:pPr>
            <a:r>
              <a:rPr lang="en-US" sz="1200" i="1"/>
              <a:t>• +Firenze</a:t>
            </a:r>
          </a:p>
          <a:p>
            <a:pPr marL="0" lvl="0" indent="0" algn="l" rtl="0">
              <a:lnSpc>
                <a:spcPct val="150000"/>
              </a:lnSpc>
              <a:spcBef>
                <a:spcPts val="0"/>
              </a:spcBef>
              <a:spcAft>
                <a:spcPts val="600"/>
              </a:spcAft>
              <a:buNone/>
            </a:pPr>
            <a:r>
              <a:rPr lang="en-US" sz="1200"/>
              <a:t>Here we briefly analyze each of them, listing their features and their limits.</a:t>
            </a:r>
            <a:endParaRPr lang="en-US" sz="1200" dirty="0"/>
          </a:p>
        </p:txBody>
      </p:sp>
    </p:spTree>
    <p:extLst>
      <p:ext uri="{BB962C8B-B14F-4D97-AF65-F5344CB8AC3E}">
        <p14:creationId xmlns:p14="http://schemas.microsoft.com/office/powerpoint/2010/main" val="3339819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2" name="Rettangolo 1">
            <a:extLst>
              <a:ext uri="{FF2B5EF4-FFF2-40B4-BE49-F238E27FC236}">
                <a16:creationId xmlns:a16="http://schemas.microsoft.com/office/drawing/2014/main" id="{65C3DDE8-A8B0-4548-AC36-9DDDB2B15187}"/>
              </a:ext>
            </a:extLst>
          </p:cNvPr>
          <p:cNvSpPr/>
          <p:nvPr/>
        </p:nvSpPr>
        <p:spPr>
          <a:xfrm>
            <a:off x="784424" y="1152446"/>
            <a:ext cx="1010313" cy="171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2" name="Google Shape;192;p20"/>
          <p:cNvSpPr txBox="1">
            <a:spLocks noGrp="1"/>
          </p:cNvSpPr>
          <p:nvPr>
            <p:ph type="body" idx="1"/>
          </p:nvPr>
        </p:nvSpPr>
        <p:spPr>
          <a:xfrm>
            <a:off x="439311" y="1793348"/>
            <a:ext cx="2507652" cy="2858885"/>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it-IT" sz="1600" b="1" dirty="0" err="1">
                <a:solidFill>
                  <a:schemeClr val="bg2"/>
                </a:solidFill>
                <a:latin typeface="Raleway" panose="020B0604020202020204" charset="0"/>
              </a:rPr>
              <a:t>WeDU</a:t>
            </a:r>
            <a:r>
              <a:rPr lang="it-IT" sz="1600" b="1" dirty="0">
                <a:solidFill>
                  <a:schemeClr val="bg2"/>
                </a:solidFill>
                <a:latin typeface="Raleway" panose="020B0604020202020204" charset="0"/>
              </a:rPr>
              <a:t>! Decoro Urbano</a:t>
            </a:r>
          </a:p>
          <a:p>
            <a:pPr marL="0" lvl="0" indent="0" algn="l" rtl="0">
              <a:lnSpc>
                <a:spcPct val="100000"/>
              </a:lnSpc>
              <a:spcBef>
                <a:spcPts val="0"/>
              </a:spcBef>
              <a:spcAft>
                <a:spcPts val="600"/>
              </a:spcAft>
              <a:buNone/>
            </a:pPr>
            <a:endParaRPr lang="en-US" sz="1100" b="1" dirty="0"/>
          </a:p>
          <a:p>
            <a:pPr marL="0" lvl="0" indent="0" algn="l" rtl="0">
              <a:lnSpc>
                <a:spcPct val="100000"/>
              </a:lnSpc>
              <a:spcBef>
                <a:spcPts val="0"/>
              </a:spcBef>
              <a:spcAft>
                <a:spcPts val="600"/>
              </a:spcAft>
              <a:buNone/>
            </a:pPr>
            <a:r>
              <a:rPr lang="en-US" sz="1100" b="1" dirty="0"/>
              <a:t>Pros:</a:t>
            </a:r>
          </a:p>
          <a:p>
            <a:pPr marL="285750" indent="-285750">
              <a:lnSpc>
                <a:spcPct val="100000"/>
              </a:lnSpc>
              <a:spcAft>
                <a:spcPts val="600"/>
              </a:spcAft>
            </a:pPr>
            <a:r>
              <a:rPr lang="en-US" sz="1100" dirty="0"/>
              <a:t>Free</a:t>
            </a:r>
          </a:p>
          <a:p>
            <a:pPr marL="285750" indent="-285750">
              <a:lnSpc>
                <a:spcPct val="100000"/>
              </a:lnSpc>
              <a:spcAft>
                <a:spcPts val="600"/>
              </a:spcAft>
            </a:pPr>
            <a:r>
              <a:rPr lang="en-US" sz="1100" dirty="0"/>
              <a:t>Login with Facebook</a:t>
            </a:r>
          </a:p>
          <a:p>
            <a:pPr marL="285750" indent="-285750">
              <a:lnSpc>
                <a:spcPct val="100000"/>
              </a:lnSpc>
              <a:spcAft>
                <a:spcPts val="600"/>
              </a:spcAft>
            </a:pPr>
            <a:r>
              <a:rPr lang="en-US" sz="1100" dirty="0"/>
              <a:t>App and website</a:t>
            </a:r>
          </a:p>
          <a:p>
            <a:pPr marL="285750" indent="-285750">
              <a:lnSpc>
                <a:spcPct val="100000"/>
              </a:lnSpc>
              <a:spcAft>
                <a:spcPts val="600"/>
              </a:spcAft>
            </a:pPr>
            <a:r>
              <a:rPr lang="en-US" sz="1100" dirty="0"/>
              <a:t>GPS</a:t>
            </a:r>
          </a:p>
          <a:p>
            <a:pPr marL="0" indent="0">
              <a:lnSpc>
                <a:spcPct val="100000"/>
              </a:lnSpc>
              <a:spcAft>
                <a:spcPts val="600"/>
              </a:spcAft>
              <a:buNone/>
            </a:pPr>
            <a:r>
              <a:rPr lang="en-US" sz="1100" b="1" dirty="0"/>
              <a:t>Cons:</a:t>
            </a:r>
          </a:p>
          <a:p>
            <a:pPr marL="285750" indent="-285750">
              <a:lnSpc>
                <a:spcPct val="100000"/>
              </a:lnSpc>
              <a:spcAft>
                <a:spcPts val="600"/>
              </a:spcAft>
            </a:pPr>
            <a:r>
              <a:rPr lang="en-US" sz="1100" dirty="0"/>
              <a:t>Not functioning since 2019</a:t>
            </a:r>
          </a:p>
          <a:p>
            <a:pPr marL="285750" indent="-285750">
              <a:lnSpc>
                <a:spcPct val="100000"/>
              </a:lnSpc>
              <a:spcAft>
                <a:spcPts val="600"/>
              </a:spcAft>
            </a:pPr>
            <a:r>
              <a:rPr lang="en-US" sz="1100" dirty="0"/>
              <a:t>Few categories</a:t>
            </a:r>
          </a:p>
          <a:p>
            <a:pPr marL="285750" indent="-285750">
              <a:lnSpc>
                <a:spcPct val="100000"/>
              </a:lnSpc>
              <a:spcAft>
                <a:spcPts val="600"/>
              </a:spcAft>
            </a:pPr>
            <a:r>
              <a:rPr lang="en-US" sz="1100" dirty="0"/>
              <a:t>No urgent reports</a:t>
            </a:r>
          </a:p>
          <a:p>
            <a:pPr marL="285750" indent="-285750">
              <a:lnSpc>
                <a:spcPct val="100000"/>
              </a:lnSpc>
              <a:spcAft>
                <a:spcPts val="600"/>
              </a:spcAft>
            </a:pPr>
            <a:endParaRPr lang="en-US" sz="1400" dirty="0"/>
          </a:p>
        </p:txBody>
      </p:sp>
      <p:pic>
        <p:nvPicPr>
          <p:cNvPr id="7" name="Immagine 6">
            <a:extLst>
              <a:ext uri="{FF2B5EF4-FFF2-40B4-BE49-F238E27FC236}">
                <a16:creationId xmlns:a16="http://schemas.microsoft.com/office/drawing/2014/main" id="{6C00214B-71C5-4728-9E8A-4AABAB059642}"/>
              </a:ext>
            </a:extLst>
          </p:cNvPr>
          <p:cNvPicPr>
            <a:picLocks noChangeAspect="1"/>
          </p:cNvPicPr>
          <p:nvPr/>
        </p:nvPicPr>
        <p:blipFill>
          <a:blip r:embed="rId3"/>
          <a:stretch>
            <a:fillRect/>
          </a:stretch>
        </p:blipFill>
        <p:spPr>
          <a:xfrm>
            <a:off x="440578" y="762017"/>
            <a:ext cx="928447" cy="952500"/>
          </a:xfrm>
          <a:prstGeom prst="rect">
            <a:avLst/>
          </a:prstGeom>
        </p:spPr>
      </p:pic>
      <p:pic>
        <p:nvPicPr>
          <p:cNvPr id="17" name="Immagine 16">
            <a:extLst>
              <a:ext uri="{FF2B5EF4-FFF2-40B4-BE49-F238E27FC236}">
                <a16:creationId xmlns:a16="http://schemas.microsoft.com/office/drawing/2014/main" id="{290291A3-CC99-4E64-92D8-19784D6722B4}"/>
              </a:ext>
            </a:extLst>
          </p:cNvPr>
          <p:cNvPicPr>
            <a:picLocks noChangeAspect="1"/>
          </p:cNvPicPr>
          <p:nvPr/>
        </p:nvPicPr>
        <p:blipFill>
          <a:blip r:embed="rId4"/>
          <a:stretch>
            <a:fillRect/>
          </a:stretch>
        </p:blipFill>
        <p:spPr>
          <a:xfrm>
            <a:off x="2795688" y="782020"/>
            <a:ext cx="856927" cy="1011328"/>
          </a:xfrm>
          <a:prstGeom prst="rect">
            <a:avLst/>
          </a:prstGeom>
        </p:spPr>
      </p:pic>
      <p:sp>
        <p:nvSpPr>
          <p:cNvPr id="23" name="Google Shape;192;p20">
            <a:extLst>
              <a:ext uri="{FF2B5EF4-FFF2-40B4-BE49-F238E27FC236}">
                <a16:creationId xmlns:a16="http://schemas.microsoft.com/office/drawing/2014/main" id="{13FA6BE2-7442-4CD3-BE16-0EB662753F99}"/>
              </a:ext>
            </a:extLst>
          </p:cNvPr>
          <p:cNvSpPr txBox="1">
            <a:spLocks/>
          </p:cNvSpPr>
          <p:nvPr/>
        </p:nvSpPr>
        <p:spPr>
          <a:xfrm>
            <a:off x="2805724" y="1793347"/>
            <a:ext cx="2253699" cy="28588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00000"/>
              </a:lnSpc>
              <a:spcAft>
                <a:spcPts val="600"/>
              </a:spcAft>
              <a:buFont typeface="Lato"/>
              <a:buNone/>
            </a:pPr>
            <a:r>
              <a:rPr lang="it-IT" sz="1600" b="1" dirty="0" err="1">
                <a:solidFill>
                  <a:schemeClr val="bg2"/>
                </a:solidFill>
                <a:latin typeface="Raleway" panose="020B0604020202020204" charset="0"/>
              </a:rPr>
              <a:t>Bucapp</a:t>
            </a:r>
            <a:endParaRPr lang="it-IT" sz="1600" b="1" dirty="0">
              <a:solidFill>
                <a:schemeClr val="bg2"/>
              </a:solidFill>
              <a:latin typeface="Raleway" panose="020B0604020202020204" charset="0"/>
            </a:endParaRPr>
          </a:p>
          <a:p>
            <a:pPr marL="0" indent="0">
              <a:lnSpc>
                <a:spcPct val="100000"/>
              </a:lnSpc>
              <a:spcAft>
                <a:spcPts val="600"/>
              </a:spcAft>
              <a:buFont typeface="Lato"/>
              <a:buNone/>
            </a:pPr>
            <a:endParaRPr lang="en-US" sz="1100" b="1" dirty="0"/>
          </a:p>
          <a:p>
            <a:pPr marL="0" indent="0">
              <a:lnSpc>
                <a:spcPct val="100000"/>
              </a:lnSpc>
              <a:spcAft>
                <a:spcPts val="600"/>
              </a:spcAft>
              <a:buFont typeface="Lato"/>
              <a:buNone/>
            </a:pPr>
            <a:r>
              <a:rPr lang="en-US" sz="1100" b="1" dirty="0"/>
              <a:t>Pros:</a:t>
            </a:r>
          </a:p>
          <a:p>
            <a:pPr marL="285750" indent="-285750">
              <a:lnSpc>
                <a:spcPct val="100000"/>
              </a:lnSpc>
              <a:spcAft>
                <a:spcPts val="600"/>
              </a:spcAft>
            </a:pPr>
            <a:r>
              <a:rPr lang="en-US" sz="1100" dirty="0"/>
              <a:t>Free</a:t>
            </a:r>
          </a:p>
          <a:p>
            <a:pPr marL="285750" indent="-285750">
              <a:lnSpc>
                <a:spcPct val="100000"/>
              </a:lnSpc>
              <a:spcAft>
                <a:spcPts val="600"/>
              </a:spcAft>
            </a:pPr>
            <a:r>
              <a:rPr lang="en-US" sz="1100" dirty="0"/>
              <a:t>More than one photo per report</a:t>
            </a:r>
          </a:p>
          <a:p>
            <a:pPr marL="0" indent="0">
              <a:lnSpc>
                <a:spcPct val="100000"/>
              </a:lnSpc>
              <a:spcAft>
                <a:spcPts val="600"/>
              </a:spcAft>
              <a:buNone/>
            </a:pPr>
            <a:r>
              <a:rPr lang="en-US" sz="1100" b="1" dirty="0"/>
              <a:t>Cons:</a:t>
            </a:r>
          </a:p>
          <a:p>
            <a:pPr marL="285750" indent="-285750">
              <a:lnSpc>
                <a:spcPct val="100000"/>
              </a:lnSpc>
              <a:spcAft>
                <a:spcPts val="600"/>
              </a:spcAft>
            </a:pPr>
            <a:r>
              <a:rPr lang="en-US" sz="1100" dirty="0"/>
              <a:t>Only about potholes</a:t>
            </a:r>
          </a:p>
          <a:p>
            <a:pPr marL="285750" indent="-285750">
              <a:lnSpc>
                <a:spcPct val="100000"/>
              </a:lnSpc>
              <a:spcAft>
                <a:spcPts val="600"/>
              </a:spcAft>
            </a:pPr>
            <a:r>
              <a:rPr lang="en-US" sz="1100" dirty="0"/>
              <a:t>No GPS</a:t>
            </a:r>
          </a:p>
          <a:p>
            <a:pPr marL="285750" indent="-285750">
              <a:lnSpc>
                <a:spcPct val="100000"/>
              </a:lnSpc>
              <a:spcAft>
                <a:spcPts val="600"/>
              </a:spcAft>
            </a:pPr>
            <a:endParaRPr lang="en-US" sz="1400" dirty="0"/>
          </a:p>
        </p:txBody>
      </p:sp>
      <p:sp>
        <p:nvSpPr>
          <p:cNvPr id="25" name="Google Shape;192;p20">
            <a:extLst>
              <a:ext uri="{FF2B5EF4-FFF2-40B4-BE49-F238E27FC236}">
                <a16:creationId xmlns:a16="http://schemas.microsoft.com/office/drawing/2014/main" id="{B02BC870-D922-4B71-80C3-72E6471CA805}"/>
              </a:ext>
            </a:extLst>
          </p:cNvPr>
          <p:cNvSpPr txBox="1">
            <a:spLocks/>
          </p:cNvSpPr>
          <p:nvPr/>
        </p:nvSpPr>
        <p:spPr>
          <a:xfrm>
            <a:off x="4798694" y="1793348"/>
            <a:ext cx="2253699" cy="28588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00000"/>
              </a:lnSpc>
              <a:spcAft>
                <a:spcPts val="600"/>
              </a:spcAft>
              <a:buFont typeface="Lato"/>
              <a:buNone/>
            </a:pPr>
            <a:r>
              <a:rPr lang="en-US" sz="1600" b="1" dirty="0">
                <a:solidFill>
                  <a:schemeClr val="bg2"/>
                </a:solidFill>
                <a:latin typeface="Raleway" panose="020B0604020202020204" charset="0"/>
              </a:rPr>
              <a:t>ROMA Al </a:t>
            </a:r>
            <a:r>
              <a:rPr lang="en-US" sz="1600" b="1" dirty="0" err="1">
                <a:solidFill>
                  <a:schemeClr val="bg2"/>
                </a:solidFill>
                <a:latin typeface="Raleway" panose="020B0604020202020204" charset="0"/>
              </a:rPr>
              <a:t>tuo</a:t>
            </a:r>
            <a:r>
              <a:rPr lang="en-US" sz="1600" b="1" dirty="0">
                <a:solidFill>
                  <a:schemeClr val="bg2"/>
                </a:solidFill>
                <a:latin typeface="Raleway" panose="020B0604020202020204" charset="0"/>
              </a:rPr>
              <a:t> </a:t>
            </a:r>
            <a:r>
              <a:rPr lang="en-US" sz="1600" b="1" dirty="0" err="1">
                <a:solidFill>
                  <a:schemeClr val="bg2"/>
                </a:solidFill>
                <a:latin typeface="Raleway" panose="020B0604020202020204" charset="0"/>
              </a:rPr>
              <a:t>Fianco</a:t>
            </a:r>
            <a:endParaRPr lang="en-US" sz="1600" b="1" dirty="0">
              <a:solidFill>
                <a:schemeClr val="bg2"/>
              </a:solidFill>
              <a:latin typeface="Raleway" panose="020B0604020202020204" charset="0"/>
            </a:endParaRPr>
          </a:p>
          <a:p>
            <a:pPr marL="0" indent="0">
              <a:lnSpc>
                <a:spcPct val="100000"/>
              </a:lnSpc>
              <a:spcAft>
                <a:spcPts val="600"/>
              </a:spcAft>
              <a:buFont typeface="Lato"/>
              <a:buNone/>
            </a:pPr>
            <a:endParaRPr lang="en-US" sz="1100" b="1" dirty="0"/>
          </a:p>
          <a:p>
            <a:pPr marL="0" indent="0">
              <a:lnSpc>
                <a:spcPct val="100000"/>
              </a:lnSpc>
              <a:spcAft>
                <a:spcPts val="600"/>
              </a:spcAft>
              <a:buFont typeface="Lato"/>
              <a:buNone/>
            </a:pPr>
            <a:r>
              <a:rPr lang="en-US" sz="1100" b="1" dirty="0"/>
              <a:t>Pros:</a:t>
            </a:r>
          </a:p>
          <a:p>
            <a:pPr marL="285750" indent="-285750">
              <a:lnSpc>
                <a:spcPct val="100000"/>
              </a:lnSpc>
              <a:spcAft>
                <a:spcPts val="600"/>
              </a:spcAft>
            </a:pPr>
            <a:r>
              <a:rPr lang="en-US" sz="1100" dirty="0"/>
              <a:t>Free</a:t>
            </a:r>
          </a:p>
          <a:p>
            <a:pPr marL="285750" indent="-285750">
              <a:lnSpc>
                <a:spcPct val="100000"/>
              </a:lnSpc>
              <a:spcAft>
                <a:spcPts val="600"/>
              </a:spcAft>
            </a:pPr>
            <a:r>
              <a:rPr lang="en-US" sz="1100" dirty="0"/>
              <a:t>Official</a:t>
            </a:r>
          </a:p>
          <a:p>
            <a:pPr marL="285750" indent="-285750">
              <a:lnSpc>
                <a:spcPct val="100000"/>
              </a:lnSpc>
              <a:spcAft>
                <a:spcPts val="600"/>
              </a:spcAft>
            </a:pPr>
            <a:r>
              <a:rPr lang="en-US" sz="1100" dirty="0"/>
              <a:t>GPS</a:t>
            </a:r>
          </a:p>
          <a:p>
            <a:pPr marL="0" indent="0">
              <a:lnSpc>
                <a:spcPct val="100000"/>
              </a:lnSpc>
              <a:spcAft>
                <a:spcPts val="600"/>
              </a:spcAft>
              <a:buNone/>
            </a:pPr>
            <a:r>
              <a:rPr lang="en-US" sz="1100" b="1" dirty="0"/>
              <a:t>Cons:</a:t>
            </a:r>
          </a:p>
          <a:p>
            <a:pPr marL="285750" indent="-285750">
              <a:lnSpc>
                <a:spcPct val="100000"/>
              </a:lnSpc>
              <a:spcAft>
                <a:spcPts val="600"/>
              </a:spcAft>
            </a:pPr>
            <a:r>
              <a:rPr lang="en-US" sz="1100" dirty="0"/>
              <a:t>No user profiles</a:t>
            </a:r>
          </a:p>
          <a:p>
            <a:pPr marL="285750" indent="-285750">
              <a:lnSpc>
                <a:spcPct val="100000"/>
              </a:lnSpc>
              <a:spcAft>
                <a:spcPts val="600"/>
              </a:spcAft>
            </a:pPr>
            <a:r>
              <a:rPr lang="en-US" sz="1100" dirty="0"/>
              <a:t>No details or description about reports</a:t>
            </a:r>
          </a:p>
          <a:p>
            <a:pPr marL="285750" indent="-285750">
              <a:lnSpc>
                <a:spcPct val="100000"/>
              </a:lnSpc>
              <a:spcAft>
                <a:spcPts val="600"/>
              </a:spcAft>
            </a:pPr>
            <a:r>
              <a:rPr lang="en-US" sz="1100" dirty="0"/>
              <a:t>Only 4 categories</a:t>
            </a:r>
          </a:p>
        </p:txBody>
      </p:sp>
      <p:pic>
        <p:nvPicPr>
          <p:cNvPr id="21" name="Immagine 20">
            <a:extLst>
              <a:ext uri="{FF2B5EF4-FFF2-40B4-BE49-F238E27FC236}">
                <a16:creationId xmlns:a16="http://schemas.microsoft.com/office/drawing/2014/main" id="{5D7D14E6-B75F-4653-8CC6-B5F924ED1749}"/>
              </a:ext>
            </a:extLst>
          </p:cNvPr>
          <p:cNvPicPr>
            <a:picLocks noChangeAspect="1"/>
          </p:cNvPicPr>
          <p:nvPr/>
        </p:nvPicPr>
        <p:blipFill>
          <a:blip r:embed="rId5"/>
          <a:stretch>
            <a:fillRect/>
          </a:stretch>
        </p:blipFill>
        <p:spPr>
          <a:xfrm>
            <a:off x="6911154" y="762017"/>
            <a:ext cx="926635" cy="1011328"/>
          </a:xfrm>
          <a:prstGeom prst="rect">
            <a:avLst/>
          </a:prstGeom>
        </p:spPr>
      </p:pic>
      <p:pic>
        <p:nvPicPr>
          <p:cNvPr id="4" name="Immagine 3">
            <a:extLst>
              <a:ext uri="{FF2B5EF4-FFF2-40B4-BE49-F238E27FC236}">
                <a16:creationId xmlns:a16="http://schemas.microsoft.com/office/drawing/2014/main" id="{D9FA1684-6342-4A29-81AE-4B6564CBC6FF}"/>
              </a:ext>
            </a:extLst>
          </p:cNvPr>
          <p:cNvPicPr>
            <a:picLocks noChangeAspect="1"/>
          </p:cNvPicPr>
          <p:nvPr/>
        </p:nvPicPr>
        <p:blipFill>
          <a:blip r:embed="rId6"/>
          <a:stretch>
            <a:fillRect/>
          </a:stretch>
        </p:blipFill>
        <p:spPr>
          <a:xfrm>
            <a:off x="4879293" y="762017"/>
            <a:ext cx="977714" cy="961236"/>
          </a:xfrm>
          <a:prstGeom prst="rect">
            <a:avLst/>
          </a:prstGeom>
        </p:spPr>
      </p:pic>
      <p:sp>
        <p:nvSpPr>
          <p:cNvPr id="14" name="Google Shape;192;p20">
            <a:extLst>
              <a:ext uri="{FF2B5EF4-FFF2-40B4-BE49-F238E27FC236}">
                <a16:creationId xmlns:a16="http://schemas.microsoft.com/office/drawing/2014/main" id="{1EE00587-E13F-4B8C-A7F6-A37907A42131}"/>
              </a:ext>
            </a:extLst>
          </p:cNvPr>
          <p:cNvSpPr txBox="1">
            <a:spLocks/>
          </p:cNvSpPr>
          <p:nvPr/>
        </p:nvSpPr>
        <p:spPr>
          <a:xfrm>
            <a:off x="6911154" y="1793347"/>
            <a:ext cx="2253699" cy="28588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00000"/>
              </a:lnSpc>
              <a:spcAft>
                <a:spcPts val="600"/>
              </a:spcAft>
              <a:buFont typeface="Lato"/>
              <a:buNone/>
            </a:pPr>
            <a:r>
              <a:rPr lang="en-US" sz="1600" b="1" dirty="0">
                <a:solidFill>
                  <a:schemeClr val="bg2"/>
                </a:solidFill>
                <a:latin typeface="Raleway" panose="020B0604020202020204" charset="0"/>
              </a:rPr>
              <a:t>+Firenze</a:t>
            </a:r>
          </a:p>
          <a:p>
            <a:pPr marL="0" indent="0">
              <a:lnSpc>
                <a:spcPct val="100000"/>
              </a:lnSpc>
              <a:spcAft>
                <a:spcPts val="600"/>
              </a:spcAft>
              <a:buFont typeface="Lato"/>
              <a:buNone/>
            </a:pPr>
            <a:endParaRPr lang="en-US" sz="1100" b="1" dirty="0"/>
          </a:p>
          <a:p>
            <a:pPr marL="0" indent="0">
              <a:lnSpc>
                <a:spcPct val="100000"/>
              </a:lnSpc>
              <a:spcAft>
                <a:spcPts val="600"/>
              </a:spcAft>
              <a:buFont typeface="Lato"/>
              <a:buNone/>
            </a:pPr>
            <a:r>
              <a:rPr lang="en-US" sz="1100" b="1" dirty="0"/>
              <a:t>Pros:</a:t>
            </a:r>
          </a:p>
          <a:p>
            <a:pPr marL="285750" indent="-285750">
              <a:lnSpc>
                <a:spcPct val="100000"/>
              </a:lnSpc>
              <a:spcAft>
                <a:spcPts val="600"/>
              </a:spcAft>
            </a:pPr>
            <a:r>
              <a:rPr lang="en-US" sz="1100" dirty="0"/>
              <a:t>Free</a:t>
            </a:r>
          </a:p>
          <a:p>
            <a:pPr marL="285750" indent="-285750">
              <a:lnSpc>
                <a:spcPct val="100000"/>
              </a:lnSpc>
              <a:spcAft>
                <a:spcPts val="600"/>
              </a:spcAft>
            </a:pPr>
            <a:r>
              <a:rPr lang="en-US" sz="1100" dirty="0"/>
              <a:t>GPS</a:t>
            </a:r>
          </a:p>
          <a:p>
            <a:pPr marL="0" indent="0">
              <a:lnSpc>
                <a:spcPct val="100000"/>
              </a:lnSpc>
              <a:spcAft>
                <a:spcPts val="600"/>
              </a:spcAft>
              <a:buNone/>
            </a:pPr>
            <a:r>
              <a:rPr lang="en-US" sz="1100" b="1" dirty="0"/>
              <a:t>Cons:</a:t>
            </a:r>
          </a:p>
          <a:p>
            <a:pPr marL="285750" indent="-285750">
              <a:lnSpc>
                <a:spcPct val="100000"/>
              </a:lnSpc>
              <a:spcAft>
                <a:spcPts val="600"/>
              </a:spcAft>
            </a:pPr>
            <a:r>
              <a:rPr lang="en-US" sz="1100" dirty="0"/>
              <a:t>No user profiles</a:t>
            </a:r>
          </a:p>
          <a:p>
            <a:pPr marL="285750" indent="-285750">
              <a:lnSpc>
                <a:spcPct val="100000"/>
              </a:lnSpc>
              <a:spcAft>
                <a:spcPts val="600"/>
              </a:spcAft>
            </a:pPr>
            <a:r>
              <a:rPr lang="en-US" sz="1100" dirty="0"/>
              <a:t>Reports are not public</a:t>
            </a:r>
          </a:p>
        </p:txBody>
      </p:sp>
      <p:cxnSp>
        <p:nvCxnSpPr>
          <p:cNvPr id="15" name="Connettore diritto 14">
            <a:extLst>
              <a:ext uri="{FF2B5EF4-FFF2-40B4-BE49-F238E27FC236}">
                <a16:creationId xmlns:a16="http://schemas.microsoft.com/office/drawing/2014/main" id="{03B84A05-75A3-4179-A199-07F8D5DBD4C3}"/>
              </a:ext>
            </a:extLst>
          </p:cNvPr>
          <p:cNvCxnSpPr/>
          <p:nvPr/>
        </p:nvCxnSpPr>
        <p:spPr>
          <a:xfrm>
            <a:off x="2797072" y="782020"/>
            <a:ext cx="0" cy="3878106"/>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907242CB-848E-4238-84D9-CF1025D73999}"/>
              </a:ext>
            </a:extLst>
          </p:cNvPr>
          <p:cNvCxnSpPr/>
          <p:nvPr/>
        </p:nvCxnSpPr>
        <p:spPr>
          <a:xfrm>
            <a:off x="4798694" y="782020"/>
            <a:ext cx="0" cy="3878106"/>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81485836-6523-4010-9372-93CEF2461599}"/>
              </a:ext>
            </a:extLst>
          </p:cNvPr>
          <p:cNvCxnSpPr/>
          <p:nvPr/>
        </p:nvCxnSpPr>
        <p:spPr>
          <a:xfrm>
            <a:off x="6926601" y="835401"/>
            <a:ext cx="0" cy="3878106"/>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645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R.O.M.A. </a:t>
            </a:r>
            <a:r>
              <a:rPr lang="it-IT" dirty="0" err="1"/>
              <a:t>functionalities</a:t>
            </a:r>
            <a:endParaRPr dirty="0"/>
          </a:p>
        </p:txBody>
      </p:sp>
      <p:sp>
        <p:nvSpPr>
          <p:cNvPr id="192" name="Google Shape;192;p20"/>
          <p:cNvSpPr txBox="1">
            <a:spLocks noGrp="1"/>
          </p:cNvSpPr>
          <p:nvPr>
            <p:ph type="body" idx="1"/>
          </p:nvPr>
        </p:nvSpPr>
        <p:spPr>
          <a:xfrm>
            <a:off x="1031846" y="1976189"/>
            <a:ext cx="7688700" cy="3340413"/>
          </a:xfrm>
          <a:prstGeom prst="rect">
            <a:avLst/>
          </a:prstGeom>
        </p:spPr>
        <p:txBody>
          <a:bodyPr spcFirstLastPara="1" wrap="square" lIns="91425" tIns="91425" rIns="91425" bIns="91425" anchor="t" anchorCtr="0">
            <a:noAutofit/>
          </a:bodyPr>
          <a:lstStyle/>
          <a:p>
            <a:pPr marL="171450" indent="-171450">
              <a:lnSpc>
                <a:spcPct val="150000"/>
              </a:lnSpc>
              <a:spcAft>
                <a:spcPts val="600"/>
              </a:spcAft>
            </a:pPr>
            <a:r>
              <a:rPr lang="en-US" sz="1100" dirty="0"/>
              <a:t>R.O.M.A. will offers the functionalities of registration and login, with email and password or with Google and Facebook.</a:t>
            </a:r>
          </a:p>
          <a:p>
            <a:pPr marL="171450" indent="-171450">
              <a:lnSpc>
                <a:spcPct val="150000"/>
              </a:lnSpc>
              <a:spcAft>
                <a:spcPts val="600"/>
              </a:spcAft>
            </a:pPr>
            <a:r>
              <a:rPr lang="en-US" sz="1100" dirty="0"/>
              <a:t> After the login, the user can see all of the reports made in the area of Rome by the other users. They are represented as colored markers on a map. There is a GPS button to quickly find your position. Furthermore, the map in the homepage is also the place where new reports are created.</a:t>
            </a:r>
          </a:p>
          <a:p>
            <a:pPr marL="171450" indent="-171450">
              <a:lnSpc>
                <a:spcPct val="150000"/>
              </a:lnSpc>
              <a:spcAft>
                <a:spcPts val="600"/>
              </a:spcAft>
            </a:pPr>
            <a:r>
              <a:rPr lang="en-US" sz="1100" dirty="0"/>
              <a:t>The reports can be explored visually on the map in the homepage or browsed in the Explore page, where they are shown with full details. </a:t>
            </a:r>
          </a:p>
          <a:p>
            <a:pPr marL="171450" indent="-171450">
              <a:lnSpc>
                <a:spcPct val="150000"/>
              </a:lnSpc>
              <a:spcAft>
                <a:spcPts val="600"/>
              </a:spcAft>
            </a:pPr>
            <a:r>
              <a:rPr lang="en-US" sz="1100" dirty="0"/>
              <a:t>If the user is interested in seeing all of the reports made by a single user, he has the possibility to view their profile, where he can found information about the user and a list of all the reports he made. </a:t>
            </a:r>
          </a:p>
          <a:p>
            <a:pPr marL="171450" indent="-171450">
              <a:lnSpc>
                <a:spcPct val="150000"/>
              </a:lnSpc>
              <a:spcAft>
                <a:spcPts val="600"/>
              </a:spcAft>
            </a:pPr>
            <a:r>
              <a:rPr lang="en-US" sz="1100" dirty="0"/>
              <a:t>Of course, a user can also access and see his own profile. Here the Setting page can be found. He can manage his profile by changing his username or deleting reports.</a:t>
            </a:r>
            <a:endParaRPr lang="en-US" sz="1400" dirty="0"/>
          </a:p>
        </p:txBody>
      </p:sp>
    </p:spTree>
    <p:extLst>
      <p:ext uri="{BB962C8B-B14F-4D97-AF65-F5344CB8AC3E}">
        <p14:creationId xmlns:p14="http://schemas.microsoft.com/office/powerpoint/2010/main" val="2177969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729525" y="126538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2800" dirty="0"/>
              <a:t>First </a:t>
            </a:r>
            <a:r>
              <a:rPr lang="it-IT" sz="2800" dirty="0" err="1"/>
              <a:t>prototype</a:t>
            </a:r>
            <a:endParaRPr sz="2800" dirty="0"/>
          </a:p>
        </p:txBody>
      </p:sp>
      <p:sp>
        <p:nvSpPr>
          <p:cNvPr id="192" name="Google Shape;192;p20"/>
          <p:cNvSpPr txBox="1">
            <a:spLocks noGrp="1"/>
          </p:cNvSpPr>
          <p:nvPr>
            <p:ph type="body" idx="1"/>
          </p:nvPr>
        </p:nvSpPr>
        <p:spPr>
          <a:xfrm>
            <a:off x="972667" y="3282797"/>
            <a:ext cx="4406157" cy="1692190"/>
          </a:xfrm>
          <a:prstGeom prst="rect">
            <a:avLst/>
          </a:prstGeom>
        </p:spPr>
        <p:txBody>
          <a:bodyPr spcFirstLastPara="1" wrap="square" lIns="91425" tIns="91425" rIns="91425" bIns="91425" anchor="t" anchorCtr="0">
            <a:noAutofit/>
          </a:bodyPr>
          <a:lstStyle/>
          <a:p>
            <a:pPr marL="171450" indent="-171450">
              <a:lnSpc>
                <a:spcPct val="150000"/>
              </a:lnSpc>
              <a:spcAft>
                <a:spcPts val="600"/>
              </a:spcAft>
            </a:pPr>
            <a:r>
              <a:rPr lang="en-US" sz="1050" dirty="0"/>
              <a:t>Register and login with email, username and password</a:t>
            </a:r>
          </a:p>
          <a:p>
            <a:pPr marL="171450" indent="-171450">
              <a:lnSpc>
                <a:spcPct val="150000"/>
              </a:lnSpc>
              <a:spcAft>
                <a:spcPts val="600"/>
              </a:spcAft>
            </a:pPr>
            <a:r>
              <a:rPr lang="en-US" sz="1050" dirty="0"/>
              <a:t>View reports of other users in the Map and in the Explore sections</a:t>
            </a:r>
          </a:p>
          <a:p>
            <a:pPr marL="171450" indent="-171450">
              <a:lnSpc>
                <a:spcPct val="150000"/>
              </a:lnSpc>
              <a:spcAft>
                <a:spcPts val="600"/>
              </a:spcAft>
            </a:pPr>
            <a:r>
              <a:rPr lang="en-US" sz="1050" dirty="0"/>
              <a:t>View Your Profile page and your reports history</a:t>
            </a:r>
          </a:p>
          <a:p>
            <a:pPr marL="171450" indent="-171450">
              <a:lnSpc>
                <a:spcPct val="150000"/>
              </a:lnSpc>
              <a:spcAft>
                <a:spcPts val="600"/>
              </a:spcAft>
            </a:pPr>
            <a:r>
              <a:rPr lang="en-US" sz="1050" dirty="0"/>
              <a:t>View other users’ Profile pages, and the reports they made</a:t>
            </a:r>
          </a:p>
          <a:p>
            <a:pPr marL="171450" indent="-171450">
              <a:lnSpc>
                <a:spcPct val="150000"/>
              </a:lnSpc>
              <a:spcAft>
                <a:spcPts val="600"/>
              </a:spcAft>
            </a:pPr>
            <a:r>
              <a:rPr lang="en-US" sz="1050" dirty="0"/>
              <a:t>Add a new report</a:t>
            </a:r>
          </a:p>
          <a:p>
            <a:pPr marL="0" lvl="0" indent="0" algn="l" rtl="0">
              <a:lnSpc>
                <a:spcPct val="150000"/>
              </a:lnSpc>
              <a:spcBef>
                <a:spcPts val="0"/>
              </a:spcBef>
              <a:spcAft>
                <a:spcPts val="600"/>
              </a:spcAft>
              <a:buNone/>
            </a:pPr>
            <a:endParaRPr lang="en-US" sz="1100" dirty="0"/>
          </a:p>
        </p:txBody>
      </p:sp>
      <p:sp>
        <p:nvSpPr>
          <p:cNvPr id="4" name="Google Shape;191;p20">
            <a:extLst>
              <a:ext uri="{FF2B5EF4-FFF2-40B4-BE49-F238E27FC236}">
                <a16:creationId xmlns:a16="http://schemas.microsoft.com/office/drawing/2014/main" id="{369F8CAA-4471-43B5-B348-D0BC41F70A4F}"/>
              </a:ext>
            </a:extLst>
          </p:cNvPr>
          <p:cNvSpPr txBox="1">
            <a:spLocks/>
          </p:cNvSpPr>
          <p:nvPr/>
        </p:nvSpPr>
        <p:spPr>
          <a:xfrm>
            <a:off x="725775" y="2964738"/>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it-IT" sz="1400"/>
              <a:t>Prototype </a:t>
            </a:r>
            <a:r>
              <a:rPr lang="it-IT" sz="1400" dirty="0" err="1"/>
              <a:t>functionalities</a:t>
            </a:r>
            <a:r>
              <a:rPr lang="it-IT" sz="1400" dirty="0"/>
              <a:t>:</a:t>
            </a:r>
          </a:p>
        </p:txBody>
      </p:sp>
      <p:sp>
        <p:nvSpPr>
          <p:cNvPr id="5" name="Google Shape;192;p20">
            <a:extLst>
              <a:ext uri="{FF2B5EF4-FFF2-40B4-BE49-F238E27FC236}">
                <a16:creationId xmlns:a16="http://schemas.microsoft.com/office/drawing/2014/main" id="{A669E44A-04C0-43AE-BAAE-34C74FC55554}"/>
              </a:ext>
            </a:extLst>
          </p:cNvPr>
          <p:cNvSpPr txBox="1">
            <a:spLocks/>
          </p:cNvSpPr>
          <p:nvPr/>
        </p:nvSpPr>
        <p:spPr>
          <a:xfrm>
            <a:off x="725775" y="1752567"/>
            <a:ext cx="7122900" cy="1212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50000"/>
              </a:lnSpc>
              <a:spcAft>
                <a:spcPts val="600"/>
              </a:spcAft>
              <a:buFont typeface="Lato"/>
              <a:buNone/>
            </a:pPr>
            <a:r>
              <a:rPr lang="en-US" sz="1050" dirty="0"/>
              <a:t>Our first prototype was realized through mock-up made in Balsamiq, a free program that allows to quickly build low-fidelity user interfaces.</a:t>
            </a:r>
          </a:p>
          <a:p>
            <a:pPr marL="0" indent="0">
              <a:lnSpc>
                <a:spcPct val="150000"/>
              </a:lnSpc>
              <a:spcAft>
                <a:spcPts val="600"/>
              </a:spcAft>
              <a:buFont typeface="Lato"/>
              <a:buNone/>
            </a:pPr>
            <a:r>
              <a:rPr lang="en-US" sz="1050" dirty="0"/>
              <a:t>We designed it using standard Google material and Android components, such as the bottom navigation bar and the expandable cards to contain the reports information.</a:t>
            </a:r>
          </a:p>
        </p:txBody>
      </p:sp>
    </p:spTree>
    <p:extLst>
      <p:ext uri="{BB962C8B-B14F-4D97-AF65-F5344CB8AC3E}">
        <p14:creationId xmlns:p14="http://schemas.microsoft.com/office/powerpoint/2010/main" val="2962077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76A314C-4D12-4913-BB7F-842A936F2FC0}"/>
              </a:ext>
            </a:extLst>
          </p:cNvPr>
          <p:cNvPicPr>
            <a:picLocks noChangeAspect="1"/>
          </p:cNvPicPr>
          <p:nvPr/>
        </p:nvPicPr>
        <p:blipFill>
          <a:blip r:embed="rId2"/>
          <a:stretch>
            <a:fillRect/>
          </a:stretch>
        </p:blipFill>
        <p:spPr>
          <a:xfrm>
            <a:off x="75321" y="1634754"/>
            <a:ext cx="5216488" cy="2639505"/>
          </a:xfrm>
          <a:prstGeom prst="rect">
            <a:avLst/>
          </a:prstGeom>
        </p:spPr>
      </p:pic>
      <p:sp>
        <p:nvSpPr>
          <p:cNvPr id="6" name="Rettangolo 5">
            <a:extLst>
              <a:ext uri="{FF2B5EF4-FFF2-40B4-BE49-F238E27FC236}">
                <a16:creationId xmlns:a16="http://schemas.microsoft.com/office/drawing/2014/main" id="{3DA396A7-E2D3-4E40-9BDE-81715B9F7222}"/>
              </a:ext>
            </a:extLst>
          </p:cNvPr>
          <p:cNvSpPr/>
          <p:nvPr/>
        </p:nvSpPr>
        <p:spPr>
          <a:xfrm>
            <a:off x="791852" y="1131216"/>
            <a:ext cx="810705" cy="1366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Google Shape;191;p20">
            <a:extLst>
              <a:ext uri="{FF2B5EF4-FFF2-40B4-BE49-F238E27FC236}">
                <a16:creationId xmlns:a16="http://schemas.microsoft.com/office/drawing/2014/main" id="{F72CE5D9-5A77-46DD-85EE-69956BB6872C}"/>
              </a:ext>
            </a:extLst>
          </p:cNvPr>
          <p:cNvSpPr txBox="1">
            <a:spLocks noGrp="1"/>
          </p:cNvSpPr>
          <p:nvPr>
            <p:ph type="title"/>
          </p:nvPr>
        </p:nvSpPr>
        <p:spPr>
          <a:xfrm>
            <a:off x="2719399" y="504617"/>
            <a:ext cx="3705202" cy="535200"/>
          </a:xfrm>
          <a:prstGeom prst="rect">
            <a:avLst/>
          </a:prstGeom>
        </p:spPr>
        <p:txBody>
          <a:bodyPr spcFirstLastPara="1" wrap="square" lIns="91425" tIns="91425" rIns="91425" bIns="91425" anchor="t" anchorCtr="0">
            <a:noAutofit/>
          </a:bodyPr>
          <a:lstStyle/>
          <a:p>
            <a:pPr algn="ctr"/>
            <a:r>
              <a:rPr lang="it-IT" sz="2800" dirty="0">
                <a:solidFill>
                  <a:schemeClr val="bg2"/>
                </a:solidFill>
              </a:rPr>
              <a:t>Start </a:t>
            </a:r>
            <a:r>
              <a:rPr lang="it-IT" sz="2800" dirty="0" err="1">
                <a:solidFill>
                  <a:schemeClr val="bg2"/>
                </a:solidFill>
              </a:rPr>
              <a:t>using</a:t>
            </a:r>
            <a:r>
              <a:rPr lang="it-IT" sz="2800" dirty="0">
                <a:solidFill>
                  <a:schemeClr val="bg2"/>
                </a:solidFill>
              </a:rPr>
              <a:t> R.O.M.A.</a:t>
            </a:r>
          </a:p>
        </p:txBody>
      </p:sp>
      <p:sp>
        <p:nvSpPr>
          <p:cNvPr id="8" name="Google Shape;191;p20">
            <a:extLst>
              <a:ext uri="{FF2B5EF4-FFF2-40B4-BE49-F238E27FC236}">
                <a16:creationId xmlns:a16="http://schemas.microsoft.com/office/drawing/2014/main" id="{9A96D39E-B68E-4E90-A333-79872599B4A9}"/>
              </a:ext>
            </a:extLst>
          </p:cNvPr>
          <p:cNvSpPr txBox="1">
            <a:spLocks/>
          </p:cNvSpPr>
          <p:nvPr/>
        </p:nvSpPr>
        <p:spPr>
          <a:xfrm>
            <a:off x="0" y="1199560"/>
            <a:ext cx="1033671" cy="5035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lgn="ctr"/>
            <a:r>
              <a:rPr lang="it-IT" sz="1800" dirty="0">
                <a:solidFill>
                  <a:schemeClr val="bg2"/>
                </a:solidFill>
              </a:rPr>
              <a:t>HTA</a:t>
            </a:r>
            <a:endParaRPr lang="it-IT" sz="2000" dirty="0">
              <a:solidFill>
                <a:schemeClr val="bg2"/>
              </a:solidFill>
            </a:endParaRPr>
          </a:p>
        </p:txBody>
      </p:sp>
      <p:sp>
        <p:nvSpPr>
          <p:cNvPr id="9" name="Google Shape;191;p20">
            <a:extLst>
              <a:ext uri="{FF2B5EF4-FFF2-40B4-BE49-F238E27FC236}">
                <a16:creationId xmlns:a16="http://schemas.microsoft.com/office/drawing/2014/main" id="{91195CF8-F467-44C4-89F5-E237685D538E}"/>
              </a:ext>
            </a:extLst>
          </p:cNvPr>
          <p:cNvSpPr txBox="1">
            <a:spLocks/>
          </p:cNvSpPr>
          <p:nvPr/>
        </p:nvSpPr>
        <p:spPr>
          <a:xfrm>
            <a:off x="5483256" y="1199560"/>
            <a:ext cx="1033670" cy="5035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lgn="ctr"/>
            <a:r>
              <a:rPr lang="it-IT" sz="1800" dirty="0">
                <a:solidFill>
                  <a:schemeClr val="bg2"/>
                </a:solidFill>
              </a:rPr>
              <a:t>STN</a:t>
            </a:r>
            <a:endParaRPr lang="it-IT" sz="2000" dirty="0">
              <a:solidFill>
                <a:schemeClr val="bg2"/>
              </a:solidFill>
            </a:endParaRPr>
          </a:p>
        </p:txBody>
      </p:sp>
      <p:cxnSp>
        <p:nvCxnSpPr>
          <p:cNvPr id="15" name="Connettore diritto 14">
            <a:extLst>
              <a:ext uri="{FF2B5EF4-FFF2-40B4-BE49-F238E27FC236}">
                <a16:creationId xmlns:a16="http://schemas.microsoft.com/office/drawing/2014/main" id="{AA865732-6605-44A2-B725-AE4E5F495D54}"/>
              </a:ext>
            </a:extLst>
          </p:cNvPr>
          <p:cNvCxnSpPr/>
          <p:nvPr/>
        </p:nvCxnSpPr>
        <p:spPr>
          <a:xfrm>
            <a:off x="5421796" y="1131216"/>
            <a:ext cx="0" cy="3878106"/>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3" name="Immagine 2">
            <a:extLst>
              <a:ext uri="{FF2B5EF4-FFF2-40B4-BE49-F238E27FC236}">
                <a16:creationId xmlns:a16="http://schemas.microsoft.com/office/drawing/2014/main" id="{E54C319A-0DA6-4EE8-BB4F-079EDAF08B40}"/>
              </a:ext>
            </a:extLst>
          </p:cNvPr>
          <p:cNvPicPr>
            <a:picLocks noChangeAspect="1"/>
          </p:cNvPicPr>
          <p:nvPr/>
        </p:nvPicPr>
        <p:blipFill>
          <a:blip r:embed="rId3"/>
          <a:stretch>
            <a:fillRect/>
          </a:stretch>
        </p:blipFill>
        <p:spPr>
          <a:xfrm>
            <a:off x="5448296" y="2206100"/>
            <a:ext cx="3695704" cy="1808859"/>
          </a:xfrm>
          <a:prstGeom prst="rect">
            <a:avLst/>
          </a:prstGeom>
        </p:spPr>
      </p:pic>
    </p:spTree>
    <p:extLst>
      <p:ext uri="{BB962C8B-B14F-4D97-AF65-F5344CB8AC3E}">
        <p14:creationId xmlns:p14="http://schemas.microsoft.com/office/powerpoint/2010/main" val="2461963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3DA396A7-E2D3-4E40-9BDE-81715B9F7222}"/>
              </a:ext>
            </a:extLst>
          </p:cNvPr>
          <p:cNvSpPr/>
          <p:nvPr/>
        </p:nvSpPr>
        <p:spPr>
          <a:xfrm>
            <a:off x="791852" y="1131216"/>
            <a:ext cx="810705" cy="1366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Google Shape;191;p20">
            <a:extLst>
              <a:ext uri="{FF2B5EF4-FFF2-40B4-BE49-F238E27FC236}">
                <a16:creationId xmlns:a16="http://schemas.microsoft.com/office/drawing/2014/main" id="{F72CE5D9-5A77-46DD-85EE-69956BB6872C}"/>
              </a:ext>
            </a:extLst>
          </p:cNvPr>
          <p:cNvSpPr txBox="1">
            <a:spLocks noGrp="1"/>
          </p:cNvSpPr>
          <p:nvPr>
            <p:ph type="title"/>
          </p:nvPr>
        </p:nvSpPr>
        <p:spPr>
          <a:xfrm>
            <a:off x="2719399" y="504617"/>
            <a:ext cx="3705202" cy="535200"/>
          </a:xfrm>
          <a:prstGeom prst="rect">
            <a:avLst/>
          </a:prstGeom>
        </p:spPr>
        <p:txBody>
          <a:bodyPr spcFirstLastPara="1" wrap="square" lIns="91425" tIns="91425" rIns="91425" bIns="91425" anchor="t" anchorCtr="0">
            <a:noAutofit/>
          </a:bodyPr>
          <a:lstStyle/>
          <a:p>
            <a:pPr algn="ctr"/>
            <a:r>
              <a:rPr lang="it-IT" sz="2800" dirty="0">
                <a:solidFill>
                  <a:schemeClr val="bg2"/>
                </a:solidFill>
              </a:rPr>
              <a:t>Start </a:t>
            </a:r>
            <a:r>
              <a:rPr lang="it-IT" sz="2800" dirty="0" err="1">
                <a:solidFill>
                  <a:schemeClr val="bg2"/>
                </a:solidFill>
              </a:rPr>
              <a:t>using</a:t>
            </a:r>
            <a:r>
              <a:rPr lang="it-IT" sz="2800" dirty="0">
                <a:solidFill>
                  <a:schemeClr val="bg2"/>
                </a:solidFill>
              </a:rPr>
              <a:t> R.O.M.A.</a:t>
            </a:r>
          </a:p>
        </p:txBody>
      </p:sp>
      <p:pic>
        <p:nvPicPr>
          <p:cNvPr id="3" name="Immagine 2">
            <a:extLst>
              <a:ext uri="{FF2B5EF4-FFF2-40B4-BE49-F238E27FC236}">
                <a16:creationId xmlns:a16="http://schemas.microsoft.com/office/drawing/2014/main" id="{4873E113-DD40-452B-A294-41B352CEB9BA}"/>
              </a:ext>
            </a:extLst>
          </p:cNvPr>
          <p:cNvPicPr>
            <a:picLocks noChangeAspect="1"/>
          </p:cNvPicPr>
          <p:nvPr/>
        </p:nvPicPr>
        <p:blipFill>
          <a:blip r:embed="rId2"/>
          <a:stretch>
            <a:fillRect/>
          </a:stretch>
        </p:blipFill>
        <p:spPr>
          <a:xfrm>
            <a:off x="595494" y="1131216"/>
            <a:ext cx="1796117" cy="2545445"/>
          </a:xfrm>
          <a:prstGeom prst="rect">
            <a:avLst/>
          </a:prstGeom>
        </p:spPr>
      </p:pic>
      <p:pic>
        <p:nvPicPr>
          <p:cNvPr id="10" name="Immagine 9">
            <a:extLst>
              <a:ext uri="{FF2B5EF4-FFF2-40B4-BE49-F238E27FC236}">
                <a16:creationId xmlns:a16="http://schemas.microsoft.com/office/drawing/2014/main" id="{C5AAE0F7-A61A-452B-A7EB-4BACE1CE0408}"/>
              </a:ext>
            </a:extLst>
          </p:cNvPr>
          <p:cNvPicPr>
            <a:picLocks noChangeAspect="1"/>
          </p:cNvPicPr>
          <p:nvPr/>
        </p:nvPicPr>
        <p:blipFill>
          <a:blip r:embed="rId3"/>
          <a:stretch>
            <a:fillRect/>
          </a:stretch>
        </p:blipFill>
        <p:spPr>
          <a:xfrm>
            <a:off x="2999208" y="2312540"/>
            <a:ext cx="1796117" cy="2545445"/>
          </a:xfrm>
          <a:prstGeom prst="rect">
            <a:avLst/>
          </a:prstGeom>
        </p:spPr>
      </p:pic>
      <p:pic>
        <p:nvPicPr>
          <p:cNvPr id="12" name="Immagine 11">
            <a:extLst>
              <a:ext uri="{FF2B5EF4-FFF2-40B4-BE49-F238E27FC236}">
                <a16:creationId xmlns:a16="http://schemas.microsoft.com/office/drawing/2014/main" id="{0CD9337E-4FD6-4AC8-9D4D-FD5599D7E50D}"/>
              </a:ext>
            </a:extLst>
          </p:cNvPr>
          <p:cNvPicPr>
            <a:picLocks noChangeAspect="1"/>
          </p:cNvPicPr>
          <p:nvPr/>
        </p:nvPicPr>
        <p:blipFill>
          <a:blip r:embed="rId4"/>
          <a:stretch>
            <a:fillRect/>
          </a:stretch>
        </p:blipFill>
        <p:spPr>
          <a:xfrm>
            <a:off x="6080270" y="1422055"/>
            <a:ext cx="1847672" cy="2618509"/>
          </a:xfrm>
          <a:prstGeom prst="rect">
            <a:avLst/>
          </a:prstGeom>
        </p:spPr>
      </p:pic>
      <p:cxnSp>
        <p:nvCxnSpPr>
          <p:cNvPr id="16" name="Connettore 2 15">
            <a:extLst>
              <a:ext uri="{FF2B5EF4-FFF2-40B4-BE49-F238E27FC236}">
                <a16:creationId xmlns:a16="http://schemas.microsoft.com/office/drawing/2014/main" id="{DD331925-9854-4EB8-92AD-1C2980AE815E}"/>
              </a:ext>
            </a:extLst>
          </p:cNvPr>
          <p:cNvCxnSpPr>
            <a:cxnSpLocks/>
          </p:cNvCxnSpPr>
          <p:nvPr/>
        </p:nvCxnSpPr>
        <p:spPr>
          <a:xfrm>
            <a:off x="2357021" y="1704513"/>
            <a:ext cx="3723249" cy="60802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9664D8C0-E5C7-44B6-9D24-96B381FA91B9}"/>
              </a:ext>
            </a:extLst>
          </p:cNvPr>
          <p:cNvCxnSpPr>
            <a:cxnSpLocks/>
          </p:cNvCxnSpPr>
          <p:nvPr/>
        </p:nvCxnSpPr>
        <p:spPr>
          <a:xfrm flipV="1">
            <a:off x="2289421" y="2977236"/>
            <a:ext cx="831080" cy="13439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F45339EC-6953-4B24-A11B-F41AA8DAD3D2}"/>
              </a:ext>
            </a:extLst>
          </p:cNvPr>
          <p:cNvCxnSpPr>
            <a:cxnSpLocks/>
          </p:cNvCxnSpPr>
          <p:nvPr/>
        </p:nvCxnSpPr>
        <p:spPr>
          <a:xfrm flipH="1" flipV="1">
            <a:off x="2289421" y="2601385"/>
            <a:ext cx="831080" cy="227786"/>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914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2"/>
        <p:cNvGrpSpPr/>
        <p:nvPr/>
      </p:nvGrpSpPr>
      <p:grpSpPr>
        <a:xfrm>
          <a:off x="0" y="0"/>
          <a:ext cx="0" cy="0"/>
          <a:chOff x="0" y="0"/>
          <a:chExt cx="0" cy="0"/>
        </a:xfrm>
      </p:grpSpPr>
      <p:sp>
        <p:nvSpPr>
          <p:cNvPr id="183" name="Google Shape;183;p19"/>
          <p:cNvSpPr txBox="1"/>
          <p:nvPr/>
        </p:nvSpPr>
        <p:spPr>
          <a:xfrm>
            <a:off x="1293849" y="2274400"/>
            <a:ext cx="2053173" cy="20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300" b="1" dirty="0">
                <a:solidFill>
                  <a:srgbClr val="FFFFFF"/>
                </a:solidFill>
                <a:uFill>
                  <a:noFill/>
                </a:uFill>
                <a:latin typeface="Raleway"/>
                <a:ea typeface="Raleway"/>
                <a:cs typeface="Raleway"/>
                <a:sym typeface="Raleway"/>
              </a:rPr>
              <a:t>Introduction</a:t>
            </a:r>
            <a:endParaRPr sz="1300" b="1" dirty="0">
              <a:solidFill>
                <a:srgbClr val="FFFFFF"/>
              </a:solidFill>
              <a:latin typeface="Raleway"/>
              <a:ea typeface="Raleway"/>
              <a:cs typeface="Raleway"/>
              <a:sym typeface="Raleway"/>
            </a:endParaRPr>
          </a:p>
          <a:p>
            <a:pPr marL="0" lvl="0" indent="0" algn="l" rtl="0">
              <a:spcBef>
                <a:spcPts val="1600"/>
              </a:spcBef>
              <a:spcAft>
                <a:spcPts val="0"/>
              </a:spcAft>
              <a:buNone/>
            </a:pPr>
            <a:r>
              <a:rPr lang="it-IT" sz="1300" dirty="0">
                <a:solidFill>
                  <a:srgbClr val="FFFFFF"/>
                </a:solidFill>
                <a:uFill>
                  <a:noFill/>
                </a:uFill>
                <a:latin typeface="Raleway"/>
                <a:ea typeface="Raleway"/>
                <a:cs typeface="Raleway"/>
                <a:sym typeface="Raleway"/>
              </a:rPr>
              <a:t>App features</a:t>
            </a:r>
          </a:p>
          <a:p>
            <a:pPr marL="0" lvl="0" indent="0" algn="l" rtl="0">
              <a:spcBef>
                <a:spcPts val="1600"/>
              </a:spcBef>
              <a:spcAft>
                <a:spcPts val="0"/>
              </a:spcAft>
              <a:buNone/>
            </a:pPr>
            <a:r>
              <a:rPr lang="it-IT" sz="1300" b="1" dirty="0" err="1">
                <a:solidFill>
                  <a:srgbClr val="FFFFFF"/>
                </a:solidFill>
                <a:uFill>
                  <a:noFill/>
                </a:uFill>
                <a:latin typeface="Raleway"/>
                <a:ea typeface="Raleway"/>
                <a:cs typeface="Raleway"/>
                <a:sym typeface="Raleway"/>
              </a:rPr>
              <a:t>Questionnaire</a:t>
            </a:r>
            <a:endParaRPr lang="it-IT" sz="1300" b="1" dirty="0">
              <a:solidFill>
                <a:srgbClr val="FFFFFF"/>
              </a:solidFill>
              <a:uFill>
                <a:noFill/>
              </a:uFill>
              <a:latin typeface="Raleway"/>
              <a:ea typeface="Raleway"/>
              <a:cs typeface="Raleway"/>
              <a:sym typeface="Raleway"/>
            </a:endParaRPr>
          </a:p>
          <a:p>
            <a:pPr marL="0" lvl="0" indent="0" algn="l" rtl="0">
              <a:spcBef>
                <a:spcPts val="1600"/>
              </a:spcBef>
              <a:spcAft>
                <a:spcPts val="0"/>
              </a:spcAft>
              <a:buNone/>
            </a:pPr>
            <a:r>
              <a:rPr lang="it-IT" sz="1300" dirty="0">
                <a:solidFill>
                  <a:srgbClr val="FFFFFF"/>
                </a:solidFill>
                <a:uFill>
                  <a:noFill/>
                </a:uFill>
                <a:latin typeface="Raleway"/>
                <a:ea typeface="Raleway"/>
                <a:cs typeface="Raleway"/>
                <a:sym typeface="Raleway"/>
              </a:rPr>
              <a:t>User </a:t>
            </a:r>
            <a:r>
              <a:rPr lang="it-IT" sz="1300" dirty="0" err="1">
                <a:solidFill>
                  <a:srgbClr val="FFFFFF"/>
                </a:solidFill>
                <a:uFill>
                  <a:noFill/>
                </a:uFill>
                <a:latin typeface="Raleway"/>
                <a:ea typeface="Raleway"/>
                <a:cs typeface="Raleway"/>
                <a:sym typeface="Raleway"/>
              </a:rPr>
              <a:t>profile</a:t>
            </a:r>
            <a:endParaRPr sz="1300" dirty="0">
              <a:solidFill>
                <a:srgbClr val="FFFFFF"/>
              </a:solidFill>
              <a:latin typeface="Raleway"/>
              <a:ea typeface="Raleway"/>
              <a:cs typeface="Raleway"/>
              <a:sym typeface="Raleway"/>
            </a:endParaRPr>
          </a:p>
          <a:p>
            <a:pPr marL="0" lvl="0" indent="0" algn="l" rtl="0">
              <a:spcBef>
                <a:spcPts val="1600"/>
              </a:spcBef>
              <a:spcAft>
                <a:spcPts val="0"/>
              </a:spcAft>
              <a:buNone/>
            </a:pPr>
            <a:r>
              <a:rPr lang="it-IT" sz="1300" dirty="0">
                <a:solidFill>
                  <a:srgbClr val="FFFFFF"/>
                </a:solidFill>
                <a:uFill>
                  <a:noFill/>
                </a:uFill>
                <a:latin typeface="Raleway"/>
                <a:ea typeface="Raleway"/>
                <a:cs typeface="Raleway"/>
                <a:sym typeface="Raleway"/>
              </a:rPr>
              <a:t>User </a:t>
            </a:r>
            <a:r>
              <a:rPr lang="it-IT" sz="1300" dirty="0" err="1">
                <a:solidFill>
                  <a:srgbClr val="FFFFFF"/>
                </a:solidFill>
                <a:uFill>
                  <a:noFill/>
                </a:uFill>
                <a:latin typeface="Raleway"/>
                <a:ea typeface="Raleway"/>
                <a:cs typeface="Raleway"/>
                <a:sym typeface="Raleway"/>
              </a:rPr>
              <a:t>analysis</a:t>
            </a:r>
            <a:r>
              <a:rPr lang="it-IT" sz="1300" dirty="0">
                <a:solidFill>
                  <a:srgbClr val="FFFFFF"/>
                </a:solidFill>
                <a:uFill>
                  <a:noFill/>
                </a:uFill>
                <a:latin typeface="Raleway"/>
                <a:ea typeface="Raleway"/>
                <a:cs typeface="Raleway"/>
                <a:sym typeface="Raleway"/>
              </a:rPr>
              <a:t> – </a:t>
            </a:r>
            <a:r>
              <a:rPr lang="it-IT" sz="1300" dirty="0" err="1">
                <a:solidFill>
                  <a:srgbClr val="FFFFFF"/>
                </a:solidFill>
                <a:uFill>
                  <a:noFill/>
                </a:uFill>
                <a:latin typeface="Raleway"/>
                <a:ea typeface="Raleway"/>
                <a:cs typeface="Raleway"/>
                <a:sym typeface="Raleway"/>
              </a:rPr>
              <a:t>Personas</a:t>
            </a:r>
            <a:r>
              <a:rPr lang="it-IT" sz="1300" dirty="0">
                <a:solidFill>
                  <a:srgbClr val="FFFFFF"/>
                </a:solidFill>
                <a:uFill>
                  <a:noFill/>
                </a:uFill>
                <a:latin typeface="Raleway"/>
                <a:ea typeface="Raleway"/>
                <a:cs typeface="Raleway"/>
                <a:sym typeface="Raleway"/>
              </a:rPr>
              <a:t> and </a:t>
            </a:r>
            <a:r>
              <a:rPr lang="it-IT" sz="1300" dirty="0" err="1">
                <a:solidFill>
                  <a:srgbClr val="FFFFFF"/>
                </a:solidFill>
                <a:uFill>
                  <a:noFill/>
                </a:uFill>
                <a:latin typeface="Raleway"/>
                <a:ea typeface="Raleway"/>
                <a:cs typeface="Raleway"/>
                <a:sym typeface="Raleway"/>
              </a:rPr>
              <a:t>Scenarios</a:t>
            </a:r>
            <a:endParaRPr sz="1300" dirty="0">
              <a:solidFill>
                <a:srgbClr val="FFFFFF"/>
              </a:solidFill>
              <a:latin typeface="Raleway"/>
              <a:ea typeface="Raleway"/>
              <a:cs typeface="Raleway"/>
              <a:sym typeface="Raleway"/>
            </a:endParaRPr>
          </a:p>
          <a:p>
            <a:pPr marL="0" lvl="0" indent="0" algn="l" rtl="0">
              <a:spcBef>
                <a:spcPts val="0"/>
              </a:spcBef>
              <a:spcAft>
                <a:spcPts val="0"/>
              </a:spcAft>
              <a:buNone/>
            </a:pPr>
            <a:endParaRPr sz="1300" dirty="0">
              <a:solidFill>
                <a:srgbClr val="FFFFFF"/>
              </a:solidFill>
              <a:latin typeface="Raleway"/>
              <a:ea typeface="Raleway"/>
              <a:cs typeface="Raleway"/>
              <a:sym typeface="Raleway"/>
            </a:endParaRPr>
          </a:p>
        </p:txBody>
      </p:sp>
      <p:sp>
        <p:nvSpPr>
          <p:cNvPr id="184" name="Google Shape;184;p19"/>
          <p:cNvSpPr txBox="1"/>
          <p:nvPr/>
        </p:nvSpPr>
        <p:spPr>
          <a:xfrm>
            <a:off x="3677226" y="2274400"/>
            <a:ext cx="1727700" cy="2050500"/>
          </a:xfrm>
          <a:prstGeom prst="rect">
            <a:avLst/>
          </a:prstGeom>
          <a:noFill/>
          <a:ln>
            <a:noFill/>
          </a:ln>
        </p:spPr>
        <p:txBody>
          <a:bodyPr spcFirstLastPara="1" wrap="square" lIns="91425" tIns="91425" rIns="91425" bIns="91425" anchor="t" anchorCtr="0">
            <a:noAutofit/>
          </a:bodyPr>
          <a:lstStyle/>
          <a:p>
            <a:r>
              <a:rPr lang="it-IT" sz="1300" dirty="0">
                <a:solidFill>
                  <a:srgbClr val="FFFFFF"/>
                </a:solidFill>
                <a:uFill>
                  <a:noFill/>
                </a:uFill>
                <a:latin typeface="Raleway"/>
                <a:ea typeface="Raleway"/>
                <a:cs typeface="Raleway"/>
                <a:sym typeface="Raleway"/>
              </a:rPr>
              <a:t>Competitor </a:t>
            </a:r>
            <a:r>
              <a:rPr lang="it-IT" sz="1300" dirty="0" err="1">
                <a:solidFill>
                  <a:srgbClr val="FFFFFF"/>
                </a:solidFill>
                <a:uFill>
                  <a:noFill/>
                </a:uFill>
                <a:latin typeface="Raleway"/>
                <a:ea typeface="Raleway"/>
                <a:cs typeface="Raleway"/>
                <a:sym typeface="Raleway"/>
              </a:rPr>
              <a:t>analysis</a:t>
            </a:r>
            <a:endParaRPr lang="it-IT" sz="1300" dirty="0">
              <a:solidFill>
                <a:srgbClr val="FFFFFF"/>
              </a:solidFill>
              <a:uFill>
                <a:noFill/>
              </a:uFill>
              <a:latin typeface="Raleway"/>
              <a:ea typeface="Raleway"/>
              <a:cs typeface="Raleway"/>
              <a:sym typeface="Raleway"/>
            </a:endParaRPr>
          </a:p>
          <a:p>
            <a:endParaRPr lang="it-IT" sz="1300" dirty="0">
              <a:solidFill>
                <a:srgbClr val="FFFFFF"/>
              </a:solidFill>
              <a:latin typeface="Raleway"/>
              <a:ea typeface="Raleway"/>
              <a:cs typeface="Raleway"/>
              <a:sym typeface="Raleway"/>
            </a:endParaRPr>
          </a:p>
          <a:p>
            <a:pPr marL="0" lvl="0" indent="0" algn="l" rtl="0">
              <a:spcBef>
                <a:spcPts val="0"/>
              </a:spcBef>
              <a:spcAft>
                <a:spcPts val="0"/>
              </a:spcAft>
              <a:buNone/>
            </a:pPr>
            <a:r>
              <a:rPr lang="it-IT" sz="1300" dirty="0">
                <a:solidFill>
                  <a:srgbClr val="FFFFFF"/>
                </a:solidFill>
                <a:uFill>
                  <a:noFill/>
                </a:uFill>
                <a:latin typeface="Raleway"/>
                <a:ea typeface="Raleway"/>
                <a:cs typeface="Raleway"/>
                <a:sym typeface="Raleway"/>
              </a:rPr>
              <a:t>R.O.M.A. </a:t>
            </a:r>
            <a:r>
              <a:rPr lang="it-IT" sz="1300" dirty="0" err="1">
                <a:solidFill>
                  <a:srgbClr val="FFFFFF"/>
                </a:solidFill>
                <a:uFill>
                  <a:noFill/>
                </a:uFill>
                <a:latin typeface="Raleway"/>
                <a:ea typeface="Raleway"/>
                <a:cs typeface="Raleway"/>
                <a:sym typeface="Raleway"/>
              </a:rPr>
              <a:t>functionalities</a:t>
            </a:r>
            <a:endParaRPr lang="it-IT" sz="1300" dirty="0">
              <a:solidFill>
                <a:srgbClr val="FFFFFF"/>
              </a:solidFill>
              <a:uFill>
                <a:noFill/>
              </a:uFill>
              <a:latin typeface="Raleway"/>
              <a:ea typeface="Raleway"/>
              <a:cs typeface="Raleway"/>
              <a:sym typeface="Raleway"/>
            </a:endParaRPr>
          </a:p>
          <a:p>
            <a:pPr marL="0" lvl="0" indent="0" algn="l" rtl="0">
              <a:spcBef>
                <a:spcPts val="1600"/>
              </a:spcBef>
              <a:spcAft>
                <a:spcPts val="0"/>
              </a:spcAft>
              <a:buNone/>
            </a:pPr>
            <a:r>
              <a:rPr lang="it-IT" sz="1300" b="1" dirty="0">
                <a:solidFill>
                  <a:srgbClr val="FFFFFF"/>
                </a:solidFill>
                <a:uFill>
                  <a:noFill/>
                </a:uFill>
                <a:latin typeface="Raleway"/>
                <a:ea typeface="Raleway"/>
                <a:cs typeface="Raleway"/>
                <a:sym typeface="Raleway"/>
              </a:rPr>
              <a:t>First </a:t>
            </a:r>
            <a:r>
              <a:rPr lang="it-IT" sz="1300" b="1" dirty="0" err="1">
                <a:solidFill>
                  <a:srgbClr val="FFFFFF"/>
                </a:solidFill>
                <a:uFill>
                  <a:noFill/>
                </a:uFill>
                <a:latin typeface="Raleway"/>
                <a:ea typeface="Raleway"/>
                <a:cs typeface="Raleway"/>
                <a:sym typeface="Raleway"/>
              </a:rPr>
              <a:t>prototype</a:t>
            </a:r>
            <a:endParaRPr lang="it-IT" sz="1300" b="1" dirty="0">
              <a:solidFill>
                <a:srgbClr val="FFFFFF"/>
              </a:solidFill>
              <a:uFill>
                <a:noFill/>
              </a:uFill>
              <a:latin typeface="Raleway"/>
              <a:ea typeface="Raleway"/>
              <a:cs typeface="Raleway"/>
              <a:sym typeface="Raleway"/>
            </a:endParaRPr>
          </a:p>
          <a:p>
            <a:pPr marL="0" lvl="0" indent="0" algn="l" rtl="0">
              <a:spcBef>
                <a:spcPts val="1600"/>
              </a:spcBef>
              <a:spcAft>
                <a:spcPts val="0"/>
              </a:spcAft>
              <a:buNone/>
            </a:pPr>
            <a:r>
              <a:rPr lang="it-IT" sz="1300" dirty="0">
                <a:solidFill>
                  <a:srgbClr val="FFFFFF"/>
                </a:solidFill>
                <a:uFill>
                  <a:noFill/>
                </a:uFill>
                <a:latin typeface="Raleway"/>
                <a:ea typeface="Raleway"/>
                <a:cs typeface="Raleway"/>
                <a:sym typeface="Raleway"/>
              </a:rPr>
              <a:t>HTA - STN</a:t>
            </a:r>
          </a:p>
          <a:p>
            <a:pPr marL="0" lvl="0" indent="0" algn="l" rtl="0">
              <a:spcBef>
                <a:spcPts val="1600"/>
              </a:spcBef>
              <a:spcAft>
                <a:spcPts val="0"/>
              </a:spcAft>
              <a:buNone/>
            </a:pPr>
            <a:r>
              <a:rPr lang="it-IT" sz="1300" dirty="0" err="1">
                <a:solidFill>
                  <a:srgbClr val="FFFFFF"/>
                </a:solidFill>
                <a:uFill>
                  <a:noFill/>
                </a:uFill>
                <a:latin typeface="Raleway"/>
                <a:ea typeface="Raleway"/>
                <a:cs typeface="Raleway"/>
                <a:sym typeface="Raleway"/>
              </a:rPr>
              <a:t>Heuristic</a:t>
            </a:r>
            <a:r>
              <a:rPr lang="it-IT" sz="1300" dirty="0">
                <a:solidFill>
                  <a:srgbClr val="FFFFFF"/>
                </a:solidFill>
                <a:uFill>
                  <a:noFill/>
                </a:uFill>
                <a:latin typeface="Raleway"/>
                <a:ea typeface="Raleway"/>
                <a:cs typeface="Raleway"/>
                <a:sym typeface="Raleway"/>
              </a:rPr>
              <a:t> </a:t>
            </a:r>
            <a:r>
              <a:rPr lang="it-IT" sz="1300" dirty="0" err="1">
                <a:solidFill>
                  <a:srgbClr val="FFFFFF"/>
                </a:solidFill>
                <a:uFill>
                  <a:noFill/>
                </a:uFill>
                <a:latin typeface="Raleway"/>
                <a:ea typeface="Raleway"/>
                <a:cs typeface="Raleway"/>
                <a:sym typeface="Raleway"/>
              </a:rPr>
              <a:t>evaluation</a:t>
            </a:r>
            <a:endParaRPr sz="1300" dirty="0">
              <a:solidFill>
                <a:srgbClr val="FFFFFF"/>
              </a:solidFill>
              <a:latin typeface="Raleway"/>
              <a:ea typeface="Raleway"/>
              <a:cs typeface="Raleway"/>
              <a:sym typeface="Raleway"/>
            </a:endParaRPr>
          </a:p>
          <a:p>
            <a:pPr marL="0" lvl="0" indent="0" algn="l" rtl="0">
              <a:spcBef>
                <a:spcPts val="1600"/>
              </a:spcBef>
              <a:spcAft>
                <a:spcPts val="0"/>
              </a:spcAft>
              <a:buNone/>
            </a:pPr>
            <a:endParaRPr sz="1300" dirty="0">
              <a:solidFill>
                <a:srgbClr val="FFFFFF"/>
              </a:solidFill>
              <a:latin typeface="Raleway"/>
              <a:ea typeface="Raleway"/>
              <a:cs typeface="Raleway"/>
              <a:sym typeface="Raleway"/>
            </a:endParaRPr>
          </a:p>
        </p:txBody>
      </p:sp>
      <p:sp>
        <p:nvSpPr>
          <p:cNvPr id="185" name="Google Shape;185;p19"/>
          <p:cNvSpPr txBox="1"/>
          <p:nvPr/>
        </p:nvSpPr>
        <p:spPr>
          <a:xfrm>
            <a:off x="5735130" y="2285381"/>
            <a:ext cx="1933362" cy="245085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300" b="1" dirty="0">
                <a:solidFill>
                  <a:srgbClr val="FFFFFF"/>
                </a:solidFill>
                <a:uFill>
                  <a:noFill/>
                </a:uFill>
                <a:latin typeface="Raleway"/>
                <a:ea typeface="Raleway"/>
                <a:cs typeface="Raleway"/>
                <a:sym typeface="Raleway"/>
              </a:rPr>
              <a:t>Second </a:t>
            </a:r>
            <a:r>
              <a:rPr lang="it-IT" sz="1300" b="1" dirty="0" err="1">
                <a:solidFill>
                  <a:srgbClr val="FFFFFF"/>
                </a:solidFill>
                <a:uFill>
                  <a:noFill/>
                </a:uFill>
                <a:latin typeface="Raleway"/>
                <a:ea typeface="Raleway"/>
                <a:cs typeface="Raleway"/>
                <a:sym typeface="Raleway"/>
              </a:rPr>
              <a:t>prototype</a:t>
            </a:r>
            <a:endParaRPr lang="it-IT" sz="1300" b="1" dirty="0">
              <a:solidFill>
                <a:srgbClr val="FFFFFF"/>
              </a:solidFill>
              <a:uFill>
                <a:noFill/>
              </a:uFill>
              <a:latin typeface="Raleway"/>
              <a:ea typeface="Raleway"/>
              <a:cs typeface="Raleway"/>
              <a:sym typeface="Raleway"/>
            </a:endParaRPr>
          </a:p>
          <a:p>
            <a:pPr marL="0" lvl="0" indent="0" algn="l" rtl="0">
              <a:spcBef>
                <a:spcPts val="0"/>
              </a:spcBef>
              <a:spcAft>
                <a:spcPts val="0"/>
              </a:spcAft>
              <a:buNone/>
            </a:pPr>
            <a:endParaRPr lang="it-IT" sz="1300" dirty="0">
              <a:solidFill>
                <a:srgbClr val="FFFFFF"/>
              </a:solidFill>
              <a:uFill>
                <a:noFill/>
              </a:uFill>
              <a:latin typeface="Raleway"/>
              <a:ea typeface="Raleway"/>
              <a:cs typeface="Raleway"/>
              <a:sym typeface="Raleway"/>
            </a:endParaRPr>
          </a:p>
          <a:p>
            <a:r>
              <a:rPr lang="it-IT" sz="1300" b="1" dirty="0">
                <a:solidFill>
                  <a:srgbClr val="FFFFFF"/>
                </a:solidFill>
                <a:uFill>
                  <a:noFill/>
                </a:uFill>
                <a:latin typeface="Raleway"/>
                <a:ea typeface="Raleway"/>
                <a:cs typeface="Raleway"/>
                <a:sym typeface="Raleway"/>
              </a:rPr>
              <a:t>Third </a:t>
            </a:r>
            <a:r>
              <a:rPr lang="it-IT" sz="1300" b="1" dirty="0" err="1">
                <a:solidFill>
                  <a:srgbClr val="FFFFFF"/>
                </a:solidFill>
                <a:uFill>
                  <a:noFill/>
                </a:uFill>
                <a:latin typeface="Raleway"/>
                <a:ea typeface="Raleway"/>
                <a:cs typeface="Raleway"/>
                <a:sym typeface="Raleway"/>
              </a:rPr>
              <a:t>prototype</a:t>
            </a:r>
            <a:endParaRPr sz="1300" b="1" dirty="0">
              <a:solidFill>
                <a:srgbClr val="FFFFFF"/>
              </a:solidFill>
              <a:latin typeface="Raleway"/>
              <a:ea typeface="Raleway"/>
              <a:cs typeface="Raleway"/>
              <a:sym typeface="Raleway"/>
            </a:endParaRPr>
          </a:p>
          <a:p>
            <a:pPr marL="0" lvl="0" indent="0" algn="l" rtl="0">
              <a:spcBef>
                <a:spcPts val="1600"/>
              </a:spcBef>
              <a:spcAft>
                <a:spcPts val="0"/>
              </a:spcAft>
              <a:buNone/>
            </a:pPr>
            <a:r>
              <a:rPr lang="it-IT" sz="1300" dirty="0" err="1">
                <a:solidFill>
                  <a:srgbClr val="FFFFFF"/>
                </a:solidFill>
                <a:uFill>
                  <a:noFill/>
                </a:uFill>
                <a:latin typeface="Raleway"/>
                <a:ea typeface="Raleway"/>
                <a:cs typeface="Raleway"/>
                <a:sym typeface="Raleway"/>
              </a:rPr>
              <a:t>Think</a:t>
            </a:r>
            <a:r>
              <a:rPr lang="it-IT" sz="1300" dirty="0">
                <a:solidFill>
                  <a:srgbClr val="FFFFFF"/>
                </a:solidFill>
                <a:uFill>
                  <a:noFill/>
                </a:uFill>
                <a:latin typeface="Raleway"/>
                <a:ea typeface="Raleway"/>
                <a:cs typeface="Raleway"/>
                <a:sym typeface="Raleway"/>
              </a:rPr>
              <a:t> </a:t>
            </a:r>
            <a:r>
              <a:rPr lang="it-IT" sz="1300" dirty="0" err="1">
                <a:solidFill>
                  <a:srgbClr val="FFFFFF"/>
                </a:solidFill>
                <a:uFill>
                  <a:noFill/>
                </a:uFill>
                <a:latin typeface="Raleway"/>
                <a:ea typeface="Raleway"/>
                <a:cs typeface="Raleway"/>
                <a:sym typeface="Raleway"/>
              </a:rPr>
              <a:t>aloud</a:t>
            </a:r>
            <a:endParaRPr lang="it-IT" sz="1300" dirty="0">
              <a:solidFill>
                <a:srgbClr val="FFFFFF"/>
              </a:solidFill>
              <a:uFill>
                <a:noFill/>
              </a:uFill>
              <a:latin typeface="Raleway"/>
              <a:ea typeface="Raleway"/>
              <a:cs typeface="Raleway"/>
              <a:sym typeface="Raleway"/>
            </a:endParaRPr>
          </a:p>
          <a:p>
            <a:pPr marL="0" lvl="0" indent="0" algn="l" rtl="0">
              <a:spcBef>
                <a:spcPts val="1600"/>
              </a:spcBef>
              <a:spcAft>
                <a:spcPts val="0"/>
              </a:spcAft>
              <a:buNone/>
            </a:pPr>
            <a:r>
              <a:rPr lang="it-IT" sz="1300" dirty="0" err="1">
                <a:solidFill>
                  <a:srgbClr val="FFFFFF"/>
                </a:solidFill>
                <a:uFill>
                  <a:noFill/>
                </a:uFill>
                <a:latin typeface="Raleway"/>
                <a:ea typeface="Raleway"/>
                <a:cs typeface="Raleway"/>
                <a:sym typeface="Raleway"/>
              </a:rPr>
              <a:t>Controlled</a:t>
            </a:r>
            <a:r>
              <a:rPr lang="it-IT" sz="1300" dirty="0">
                <a:solidFill>
                  <a:srgbClr val="FFFFFF"/>
                </a:solidFill>
                <a:uFill>
                  <a:noFill/>
                </a:uFill>
                <a:latin typeface="Raleway"/>
                <a:ea typeface="Raleway"/>
                <a:cs typeface="Raleway"/>
                <a:sym typeface="Raleway"/>
              </a:rPr>
              <a:t> </a:t>
            </a:r>
            <a:r>
              <a:rPr lang="it-IT" sz="1300" dirty="0" err="1">
                <a:solidFill>
                  <a:srgbClr val="FFFFFF"/>
                </a:solidFill>
                <a:uFill>
                  <a:noFill/>
                </a:uFill>
                <a:latin typeface="Raleway"/>
                <a:ea typeface="Raleway"/>
                <a:cs typeface="Raleway"/>
                <a:sym typeface="Raleway"/>
              </a:rPr>
              <a:t>experiment</a:t>
            </a:r>
            <a:endParaRPr sz="1300" dirty="0">
              <a:solidFill>
                <a:srgbClr val="FFFFFF"/>
              </a:solidFill>
              <a:latin typeface="Raleway"/>
              <a:ea typeface="Raleway"/>
              <a:cs typeface="Raleway"/>
              <a:sym typeface="Raleway"/>
            </a:endParaRPr>
          </a:p>
          <a:p>
            <a:pPr marL="0" lvl="0" indent="0" algn="l" rtl="0">
              <a:spcBef>
                <a:spcPts val="1600"/>
              </a:spcBef>
              <a:spcAft>
                <a:spcPts val="1600"/>
              </a:spcAft>
              <a:buNone/>
            </a:pPr>
            <a:r>
              <a:rPr lang="it-IT" sz="1300">
                <a:solidFill>
                  <a:srgbClr val="FFFFFF"/>
                </a:solidFill>
                <a:uFill>
                  <a:noFill/>
                </a:uFill>
                <a:latin typeface="Raleway"/>
                <a:ea typeface="Raleway"/>
                <a:cs typeface="Raleway"/>
                <a:sym typeface="Raleway"/>
              </a:rPr>
              <a:t>ANOVA</a:t>
            </a:r>
            <a:br>
              <a:rPr lang="it-IT" sz="1300">
                <a:solidFill>
                  <a:srgbClr val="FFFFFF"/>
                </a:solidFill>
                <a:uFill>
                  <a:noFill/>
                </a:uFill>
                <a:latin typeface="Raleway"/>
                <a:ea typeface="Raleway"/>
                <a:cs typeface="Raleway"/>
                <a:sym typeface="Raleway"/>
              </a:rPr>
            </a:br>
            <a:br>
              <a:rPr lang="it-IT" sz="1300">
                <a:solidFill>
                  <a:srgbClr val="FFFFFF"/>
                </a:solidFill>
                <a:uFill>
                  <a:noFill/>
                </a:uFill>
                <a:latin typeface="Raleway"/>
                <a:ea typeface="Raleway"/>
                <a:cs typeface="Raleway"/>
                <a:sym typeface="Raleway"/>
              </a:rPr>
            </a:br>
            <a:r>
              <a:rPr lang="it-IT" sz="1300" b="1">
                <a:solidFill>
                  <a:srgbClr val="FFFFFF"/>
                </a:solidFill>
                <a:uFill>
                  <a:noFill/>
                </a:uFill>
                <a:latin typeface="Raleway"/>
                <a:ea typeface="Raleway"/>
                <a:cs typeface="Raleway"/>
                <a:sym typeface="Raleway"/>
              </a:rPr>
              <a:t>LIVE DEMO</a:t>
            </a:r>
            <a:endParaRPr sz="1300" b="1" dirty="0">
              <a:solidFill>
                <a:srgbClr val="FFFFFF"/>
              </a:solidFill>
              <a:latin typeface="Raleway"/>
              <a:ea typeface="Raleway"/>
              <a:cs typeface="Raleway"/>
              <a:sym typeface="Raleway"/>
            </a:endParaRPr>
          </a:p>
        </p:txBody>
      </p:sp>
      <p:sp>
        <p:nvSpPr>
          <p:cNvPr id="186" name="Google Shape;186;p19"/>
          <p:cNvSpPr txBox="1">
            <a:spLocks noGrp="1"/>
          </p:cNvSpPr>
          <p:nvPr>
            <p:ph type="title"/>
          </p:nvPr>
        </p:nvSpPr>
        <p:spPr>
          <a:xfrm>
            <a:off x="1308150" y="1318650"/>
            <a:ext cx="7110000" cy="535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dirty="0">
                <a:ln w="9525">
                  <a:noFill/>
                </a:ln>
              </a:rPr>
              <a:t>SUMMARY</a:t>
            </a:r>
            <a:endParaRPr dirty="0">
              <a:ln w="9525">
                <a:noFill/>
              </a:ln>
            </a:endParaRPr>
          </a:p>
        </p:txBody>
      </p:sp>
      <p:sp>
        <p:nvSpPr>
          <p:cNvPr id="2" name="Rettangolo 1">
            <a:extLst>
              <a:ext uri="{FF2B5EF4-FFF2-40B4-BE49-F238E27FC236}">
                <a16:creationId xmlns:a16="http://schemas.microsoft.com/office/drawing/2014/main" id="{5059A91E-1075-4CA6-9787-79213B680759}"/>
              </a:ext>
            </a:extLst>
          </p:cNvPr>
          <p:cNvSpPr/>
          <p:nvPr/>
        </p:nvSpPr>
        <p:spPr>
          <a:xfrm>
            <a:off x="296944" y="155542"/>
            <a:ext cx="8559538" cy="188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3DA396A7-E2D3-4E40-9BDE-81715B9F7222}"/>
              </a:ext>
            </a:extLst>
          </p:cNvPr>
          <p:cNvSpPr/>
          <p:nvPr/>
        </p:nvSpPr>
        <p:spPr>
          <a:xfrm>
            <a:off x="791852" y="1131216"/>
            <a:ext cx="810705" cy="1366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Google Shape;191;p20">
            <a:extLst>
              <a:ext uri="{FF2B5EF4-FFF2-40B4-BE49-F238E27FC236}">
                <a16:creationId xmlns:a16="http://schemas.microsoft.com/office/drawing/2014/main" id="{F72CE5D9-5A77-46DD-85EE-69956BB6872C}"/>
              </a:ext>
            </a:extLst>
          </p:cNvPr>
          <p:cNvSpPr txBox="1">
            <a:spLocks noGrp="1"/>
          </p:cNvSpPr>
          <p:nvPr>
            <p:ph type="title"/>
          </p:nvPr>
        </p:nvSpPr>
        <p:spPr>
          <a:xfrm>
            <a:off x="2719399" y="504617"/>
            <a:ext cx="3705202" cy="535200"/>
          </a:xfrm>
          <a:prstGeom prst="rect">
            <a:avLst/>
          </a:prstGeom>
        </p:spPr>
        <p:txBody>
          <a:bodyPr spcFirstLastPara="1" wrap="square" lIns="91425" tIns="91425" rIns="91425" bIns="91425" anchor="t" anchorCtr="0">
            <a:noAutofit/>
          </a:bodyPr>
          <a:lstStyle/>
          <a:p>
            <a:pPr algn="ctr"/>
            <a:r>
              <a:rPr lang="it-IT" sz="2800" dirty="0" err="1">
                <a:solidFill>
                  <a:schemeClr val="bg2"/>
                </a:solidFill>
              </a:rPr>
              <a:t>Add</a:t>
            </a:r>
            <a:r>
              <a:rPr lang="it-IT" sz="2800" dirty="0">
                <a:solidFill>
                  <a:schemeClr val="bg2"/>
                </a:solidFill>
              </a:rPr>
              <a:t> a new report</a:t>
            </a:r>
          </a:p>
        </p:txBody>
      </p:sp>
      <p:sp>
        <p:nvSpPr>
          <p:cNvPr id="8" name="Google Shape;191;p20">
            <a:extLst>
              <a:ext uri="{FF2B5EF4-FFF2-40B4-BE49-F238E27FC236}">
                <a16:creationId xmlns:a16="http://schemas.microsoft.com/office/drawing/2014/main" id="{9A96D39E-B68E-4E90-A333-79872599B4A9}"/>
              </a:ext>
            </a:extLst>
          </p:cNvPr>
          <p:cNvSpPr txBox="1">
            <a:spLocks/>
          </p:cNvSpPr>
          <p:nvPr/>
        </p:nvSpPr>
        <p:spPr>
          <a:xfrm>
            <a:off x="0" y="1199560"/>
            <a:ext cx="1033671" cy="5035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lgn="ctr"/>
            <a:r>
              <a:rPr lang="it-IT" sz="1800" dirty="0">
                <a:solidFill>
                  <a:schemeClr val="bg2"/>
                </a:solidFill>
              </a:rPr>
              <a:t>HTA</a:t>
            </a:r>
            <a:endParaRPr lang="it-IT" sz="2000" dirty="0">
              <a:solidFill>
                <a:schemeClr val="bg2"/>
              </a:solidFill>
            </a:endParaRPr>
          </a:p>
        </p:txBody>
      </p:sp>
      <p:sp>
        <p:nvSpPr>
          <p:cNvPr id="9" name="Google Shape;191;p20">
            <a:extLst>
              <a:ext uri="{FF2B5EF4-FFF2-40B4-BE49-F238E27FC236}">
                <a16:creationId xmlns:a16="http://schemas.microsoft.com/office/drawing/2014/main" id="{91195CF8-F467-44C4-89F5-E237685D538E}"/>
              </a:ext>
            </a:extLst>
          </p:cNvPr>
          <p:cNvSpPr txBox="1">
            <a:spLocks/>
          </p:cNvSpPr>
          <p:nvPr/>
        </p:nvSpPr>
        <p:spPr>
          <a:xfrm>
            <a:off x="5483256" y="1199560"/>
            <a:ext cx="1033670" cy="5035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lgn="ctr"/>
            <a:r>
              <a:rPr lang="it-IT" sz="1800" dirty="0">
                <a:solidFill>
                  <a:schemeClr val="bg2"/>
                </a:solidFill>
              </a:rPr>
              <a:t>STN</a:t>
            </a:r>
            <a:endParaRPr lang="it-IT" sz="2000" dirty="0">
              <a:solidFill>
                <a:schemeClr val="bg2"/>
              </a:solidFill>
            </a:endParaRPr>
          </a:p>
        </p:txBody>
      </p:sp>
      <p:cxnSp>
        <p:nvCxnSpPr>
          <p:cNvPr id="15" name="Connettore diritto 14">
            <a:extLst>
              <a:ext uri="{FF2B5EF4-FFF2-40B4-BE49-F238E27FC236}">
                <a16:creationId xmlns:a16="http://schemas.microsoft.com/office/drawing/2014/main" id="{AA865732-6605-44A2-B725-AE4E5F495D54}"/>
              </a:ext>
            </a:extLst>
          </p:cNvPr>
          <p:cNvCxnSpPr/>
          <p:nvPr/>
        </p:nvCxnSpPr>
        <p:spPr>
          <a:xfrm>
            <a:off x="5421796" y="1131216"/>
            <a:ext cx="0" cy="3878106"/>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9C3F2034-954C-4159-91ED-F2A4919A9CA5}"/>
              </a:ext>
            </a:extLst>
          </p:cNvPr>
          <p:cNvPicPr>
            <a:picLocks noChangeAspect="1"/>
          </p:cNvPicPr>
          <p:nvPr/>
        </p:nvPicPr>
        <p:blipFill>
          <a:blip r:embed="rId2"/>
          <a:stretch>
            <a:fillRect/>
          </a:stretch>
        </p:blipFill>
        <p:spPr>
          <a:xfrm>
            <a:off x="-1" y="1709679"/>
            <a:ext cx="5371937" cy="2166582"/>
          </a:xfrm>
          <a:prstGeom prst="rect">
            <a:avLst/>
          </a:prstGeom>
        </p:spPr>
      </p:pic>
      <p:pic>
        <p:nvPicPr>
          <p:cNvPr id="3" name="Immagine 2">
            <a:extLst>
              <a:ext uri="{FF2B5EF4-FFF2-40B4-BE49-F238E27FC236}">
                <a16:creationId xmlns:a16="http://schemas.microsoft.com/office/drawing/2014/main" id="{90E75CB4-6898-44A2-BB2E-72E7E4C5C007}"/>
              </a:ext>
            </a:extLst>
          </p:cNvPr>
          <p:cNvPicPr>
            <a:picLocks noChangeAspect="1"/>
          </p:cNvPicPr>
          <p:nvPr/>
        </p:nvPicPr>
        <p:blipFill>
          <a:blip r:embed="rId3"/>
          <a:stretch>
            <a:fillRect/>
          </a:stretch>
        </p:blipFill>
        <p:spPr>
          <a:xfrm>
            <a:off x="5471657" y="2149891"/>
            <a:ext cx="3609902" cy="1726370"/>
          </a:xfrm>
          <a:prstGeom prst="rect">
            <a:avLst/>
          </a:prstGeom>
        </p:spPr>
      </p:pic>
    </p:spTree>
    <p:extLst>
      <p:ext uri="{BB962C8B-B14F-4D97-AF65-F5344CB8AC3E}">
        <p14:creationId xmlns:p14="http://schemas.microsoft.com/office/powerpoint/2010/main" val="3537008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3DA396A7-E2D3-4E40-9BDE-81715B9F7222}"/>
              </a:ext>
            </a:extLst>
          </p:cNvPr>
          <p:cNvSpPr/>
          <p:nvPr/>
        </p:nvSpPr>
        <p:spPr>
          <a:xfrm>
            <a:off x="791852" y="1131216"/>
            <a:ext cx="810705" cy="1366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Google Shape;191;p20">
            <a:extLst>
              <a:ext uri="{FF2B5EF4-FFF2-40B4-BE49-F238E27FC236}">
                <a16:creationId xmlns:a16="http://schemas.microsoft.com/office/drawing/2014/main" id="{F72CE5D9-5A77-46DD-85EE-69956BB6872C}"/>
              </a:ext>
            </a:extLst>
          </p:cNvPr>
          <p:cNvSpPr txBox="1">
            <a:spLocks noGrp="1"/>
          </p:cNvSpPr>
          <p:nvPr>
            <p:ph type="title"/>
          </p:nvPr>
        </p:nvSpPr>
        <p:spPr>
          <a:xfrm>
            <a:off x="2719399" y="504617"/>
            <a:ext cx="3705202" cy="535200"/>
          </a:xfrm>
          <a:prstGeom prst="rect">
            <a:avLst/>
          </a:prstGeom>
        </p:spPr>
        <p:txBody>
          <a:bodyPr spcFirstLastPara="1" wrap="square" lIns="91425" tIns="91425" rIns="91425" bIns="91425" anchor="t" anchorCtr="0">
            <a:noAutofit/>
          </a:bodyPr>
          <a:lstStyle/>
          <a:p>
            <a:pPr algn="ctr"/>
            <a:r>
              <a:rPr lang="it-IT" sz="2800" dirty="0" err="1">
                <a:solidFill>
                  <a:schemeClr val="bg2"/>
                </a:solidFill>
              </a:rPr>
              <a:t>Add</a:t>
            </a:r>
            <a:r>
              <a:rPr lang="it-IT" sz="2800" dirty="0">
                <a:solidFill>
                  <a:schemeClr val="bg2"/>
                </a:solidFill>
              </a:rPr>
              <a:t> a new report</a:t>
            </a:r>
          </a:p>
        </p:txBody>
      </p:sp>
      <p:pic>
        <p:nvPicPr>
          <p:cNvPr id="3" name="Immagine 2">
            <a:extLst>
              <a:ext uri="{FF2B5EF4-FFF2-40B4-BE49-F238E27FC236}">
                <a16:creationId xmlns:a16="http://schemas.microsoft.com/office/drawing/2014/main" id="{4873E113-DD40-452B-A294-41B352CEB9BA}"/>
              </a:ext>
            </a:extLst>
          </p:cNvPr>
          <p:cNvPicPr>
            <a:picLocks noChangeAspect="1"/>
          </p:cNvPicPr>
          <p:nvPr/>
        </p:nvPicPr>
        <p:blipFill>
          <a:blip r:embed="rId2"/>
          <a:stretch>
            <a:fillRect/>
          </a:stretch>
        </p:blipFill>
        <p:spPr>
          <a:xfrm>
            <a:off x="390171" y="1466839"/>
            <a:ext cx="1796117" cy="2545445"/>
          </a:xfrm>
          <a:prstGeom prst="rect">
            <a:avLst/>
          </a:prstGeom>
        </p:spPr>
      </p:pic>
      <p:pic>
        <p:nvPicPr>
          <p:cNvPr id="12" name="Immagine 11">
            <a:extLst>
              <a:ext uri="{FF2B5EF4-FFF2-40B4-BE49-F238E27FC236}">
                <a16:creationId xmlns:a16="http://schemas.microsoft.com/office/drawing/2014/main" id="{0CD9337E-4FD6-4AC8-9D4D-FD5599D7E50D}"/>
              </a:ext>
            </a:extLst>
          </p:cNvPr>
          <p:cNvPicPr>
            <a:picLocks noChangeAspect="1"/>
          </p:cNvPicPr>
          <p:nvPr/>
        </p:nvPicPr>
        <p:blipFill>
          <a:blip r:embed="rId3"/>
          <a:stretch>
            <a:fillRect/>
          </a:stretch>
        </p:blipFill>
        <p:spPr>
          <a:xfrm>
            <a:off x="2546786" y="1466839"/>
            <a:ext cx="1796116" cy="2545444"/>
          </a:xfrm>
          <a:prstGeom prst="rect">
            <a:avLst/>
          </a:prstGeom>
        </p:spPr>
      </p:pic>
      <p:cxnSp>
        <p:nvCxnSpPr>
          <p:cNvPr id="16" name="Connettore 2 15">
            <a:extLst>
              <a:ext uri="{FF2B5EF4-FFF2-40B4-BE49-F238E27FC236}">
                <a16:creationId xmlns:a16="http://schemas.microsoft.com/office/drawing/2014/main" id="{DD331925-9854-4EB8-92AD-1C2980AE815E}"/>
              </a:ext>
            </a:extLst>
          </p:cNvPr>
          <p:cNvCxnSpPr>
            <a:cxnSpLocks/>
            <a:stCxn id="3" idx="3"/>
            <a:endCxn id="12" idx="1"/>
          </p:cNvCxnSpPr>
          <p:nvPr/>
        </p:nvCxnSpPr>
        <p:spPr>
          <a:xfrm flipV="1">
            <a:off x="2186288" y="2739561"/>
            <a:ext cx="3604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a:extLst>
              <a:ext uri="{FF2B5EF4-FFF2-40B4-BE49-F238E27FC236}">
                <a16:creationId xmlns:a16="http://schemas.microsoft.com/office/drawing/2014/main" id="{EE126F58-19C1-4745-9CF1-413EF88A30B3}"/>
              </a:ext>
            </a:extLst>
          </p:cNvPr>
          <p:cNvPicPr>
            <a:picLocks noChangeAspect="1"/>
          </p:cNvPicPr>
          <p:nvPr/>
        </p:nvPicPr>
        <p:blipFill>
          <a:blip r:embed="rId4"/>
          <a:stretch>
            <a:fillRect/>
          </a:stretch>
        </p:blipFill>
        <p:spPr>
          <a:xfrm>
            <a:off x="4703400" y="1466839"/>
            <a:ext cx="1796116" cy="2545445"/>
          </a:xfrm>
          <a:prstGeom prst="rect">
            <a:avLst/>
          </a:prstGeom>
        </p:spPr>
      </p:pic>
      <p:pic>
        <p:nvPicPr>
          <p:cNvPr id="4" name="Immagine 3">
            <a:extLst>
              <a:ext uri="{FF2B5EF4-FFF2-40B4-BE49-F238E27FC236}">
                <a16:creationId xmlns:a16="http://schemas.microsoft.com/office/drawing/2014/main" id="{1E69A633-E28D-4325-8333-A1C9EF404ABA}"/>
              </a:ext>
            </a:extLst>
          </p:cNvPr>
          <p:cNvPicPr>
            <a:picLocks noChangeAspect="1"/>
          </p:cNvPicPr>
          <p:nvPr/>
        </p:nvPicPr>
        <p:blipFill>
          <a:blip r:embed="rId5"/>
          <a:stretch>
            <a:fillRect/>
          </a:stretch>
        </p:blipFill>
        <p:spPr>
          <a:xfrm>
            <a:off x="6860014" y="1466839"/>
            <a:ext cx="1796115" cy="2545442"/>
          </a:xfrm>
          <a:prstGeom prst="rect">
            <a:avLst/>
          </a:prstGeom>
        </p:spPr>
      </p:pic>
      <p:cxnSp>
        <p:nvCxnSpPr>
          <p:cNvPr id="22" name="Connettore 2 21">
            <a:extLst>
              <a:ext uri="{FF2B5EF4-FFF2-40B4-BE49-F238E27FC236}">
                <a16:creationId xmlns:a16="http://schemas.microsoft.com/office/drawing/2014/main" id="{64CE0945-C1DC-4C03-BECF-D7B297893A09}"/>
              </a:ext>
            </a:extLst>
          </p:cNvPr>
          <p:cNvCxnSpPr>
            <a:cxnSpLocks/>
          </p:cNvCxnSpPr>
          <p:nvPr/>
        </p:nvCxnSpPr>
        <p:spPr>
          <a:xfrm flipV="1">
            <a:off x="4342902" y="2739559"/>
            <a:ext cx="3604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632792D2-D386-4DBF-ACAC-6BDA9D1CD887}"/>
              </a:ext>
            </a:extLst>
          </p:cNvPr>
          <p:cNvCxnSpPr>
            <a:cxnSpLocks/>
          </p:cNvCxnSpPr>
          <p:nvPr/>
        </p:nvCxnSpPr>
        <p:spPr>
          <a:xfrm flipV="1">
            <a:off x="6499516" y="2739559"/>
            <a:ext cx="3604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102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3DA396A7-E2D3-4E40-9BDE-81715B9F7222}"/>
              </a:ext>
            </a:extLst>
          </p:cNvPr>
          <p:cNvSpPr/>
          <p:nvPr/>
        </p:nvSpPr>
        <p:spPr>
          <a:xfrm>
            <a:off x="791852" y="1131216"/>
            <a:ext cx="810705" cy="1366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Google Shape;191;p20">
            <a:extLst>
              <a:ext uri="{FF2B5EF4-FFF2-40B4-BE49-F238E27FC236}">
                <a16:creationId xmlns:a16="http://schemas.microsoft.com/office/drawing/2014/main" id="{F72CE5D9-5A77-46DD-85EE-69956BB6872C}"/>
              </a:ext>
            </a:extLst>
          </p:cNvPr>
          <p:cNvSpPr txBox="1">
            <a:spLocks noGrp="1"/>
          </p:cNvSpPr>
          <p:nvPr>
            <p:ph type="title"/>
          </p:nvPr>
        </p:nvSpPr>
        <p:spPr>
          <a:xfrm>
            <a:off x="-49696" y="504617"/>
            <a:ext cx="9228480" cy="535200"/>
          </a:xfrm>
          <a:prstGeom prst="rect">
            <a:avLst/>
          </a:prstGeom>
        </p:spPr>
        <p:txBody>
          <a:bodyPr spcFirstLastPara="1" wrap="square" lIns="91425" tIns="91425" rIns="91425" bIns="91425" anchor="t" anchorCtr="0">
            <a:noAutofit/>
          </a:bodyPr>
          <a:lstStyle/>
          <a:p>
            <a:pPr algn="ctr"/>
            <a:r>
              <a:rPr lang="it-IT" sz="2800" dirty="0">
                <a:solidFill>
                  <a:schemeClr val="bg2"/>
                </a:solidFill>
              </a:rPr>
              <a:t>Check the progress of a report</a:t>
            </a:r>
          </a:p>
        </p:txBody>
      </p:sp>
      <p:sp>
        <p:nvSpPr>
          <p:cNvPr id="8" name="Google Shape;191;p20">
            <a:extLst>
              <a:ext uri="{FF2B5EF4-FFF2-40B4-BE49-F238E27FC236}">
                <a16:creationId xmlns:a16="http://schemas.microsoft.com/office/drawing/2014/main" id="{9A96D39E-B68E-4E90-A333-79872599B4A9}"/>
              </a:ext>
            </a:extLst>
          </p:cNvPr>
          <p:cNvSpPr txBox="1">
            <a:spLocks/>
          </p:cNvSpPr>
          <p:nvPr/>
        </p:nvSpPr>
        <p:spPr>
          <a:xfrm>
            <a:off x="0" y="1199560"/>
            <a:ext cx="1033671" cy="5035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lgn="ctr"/>
            <a:r>
              <a:rPr lang="it-IT" sz="1800" dirty="0">
                <a:solidFill>
                  <a:schemeClr val="bg2"/>
                </a:solidFill>
              </a:rPr>
              <a:t>HTA</a:t>
            </a:r>
            <a:endParaRPr lang="it-IT" sz="2000" dirty="0">
              <a:solidFill>
                <a:schemeClr val="bg2"/>
              </a:solidFill>
            </a:endParaRPr>
          </a:p>
        </p:txBody>
      </p:sp>
      <p:sp>
        <p:nvSpPr>
          <p:cNvPr id="9" name="Google Shape;191;p20">
            <a:extLst>
              <a:ext uri="{FF2B5EF4-FFF2-40B4-BE49-F238E27FC236}">
                <a16:creationId xmlns:a16="http://schemas.microsoft.com/office/drawing/2014/main" id="{91195CF8-F467-44C4-89F5-E237685D538E}"/>
              </a:ext>
            </a:extLst>
          </p:cNvPr>
          <p:cNvSpPr txBox="1">
            <a:spLocks/>
          </p:cNvSpPr>
          <p:nvPr/>
        </p:nvSpPr>
        <p:spPr>
          <a:xfrm>
            <a:off x="5483256" y="1199560"/>
            <a:ext cx="1033670" cy="5035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lgn="ctr"/>
            <a:r>
              <a:rPr lang="it-IT" sz="1800" dirty="0">
                <a:solidFill>
                  <a:schemeClr val="bg2"/>
                </a:solidFill>
              </a:rPr>
              <a:t>STN</a:t>
            </a:r>
            <a:endParaRPr lang="it-IT" sz="2000" dirty="0">
              <a:solidFill>
                <a:schemeClr val="bg2"/>
              </a:solidFill>
            </a:endParaRPr>
          </a:p>
        </p:txBody>
      </p:sp>
      <p:cxnSp>
        <p:nvCxnSpPr>
          <p:cNvPr id="15" name="Connettore diritto 14">
            <a:extLst>
              <a:ext uri="{FF2B5EF4-FFF2-40B4-BE49-F238E27FC236}">
                <a16:creationId xmlns:a16="http://schemas.microsoft.com/office/drawing/2014/main" id="{AA865732-6605-44A2-B725-AE4E5F495D54}"/>
              </a:ext>
            </a:extLst>
          </p:cNvPr>
          <p:cNvCxnSpPr/>
          <p:nvPr/>
        </p:nvCxnSpPr>
        <p:spPr>
          <a:xfrm>
            <a:off x="5421796" y="1131216"/>
            <a:ext cx="0" cy="3878106"/>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0EB5F53A-58B8-4BF0-A815-EF333A7E893C}"/>
              </a:ext>
            </a:extLst>
          </p:cNvPr>
          <p:cNvPicPr>
            <a:picLocks noChangeAspect="1"/>
          </p:cNvPicPr>
          <p:nvPr/>
        </p:nvPicPr>
        <p:blipFill>
          <a:blip r:embed="rId2"/>
          <a:stretch>
            <a:fillRect/>
          </a:stretch>
        </p:blipFill>
        <p:spPr>
          <a:xfrm>
            <a:off x="0" y="1771442"/>
            <a:ext cx="5369447" cy="2425955"/>
          </a:xfrm>
          <a:prstGeom prst="rect">
            <a:avLst/>
          </a:prstGeom>
        </p:spPr>
      </p:pic>
      <p:pic>
        <p:nvPicPr>
          <p:cNvPr id="10" name="Immagine 9">
            <a:extLst>
              <a:ext uri="{FF2B5EF4-FFF2-40B4-BE49-F238E27FC236}">
                <a16:creationId xmlns:a16="http://schemas.microsoft.com/office/drawing/2014/main" id="{1046CB6E-7416-4BEE-9284-3A5491F797E4}"/>
              </a:ext>
            </a:extLst>
          </p:cNvPr>
          <p:cNvPicPr>
            <a:picLocks noChangeAspect="1"/>
          </p:cNvPicPr>
          <p:nvPr/>
        </p:nvPicPr>
        <p:blipFill>
          <a:blip r:embed="rId3"/>
          <a:stretch>
            <a:fillRect/>
          </a:stretch>
        </p:blipFill>
        <p:spPr>
          <a:xfrm>
            <a:off x="5474146" y="1957544"/>
            <a:ext cx="3665071" cy="2136986"/>
          </a:xfrm>
          <a:prstGeom prst="rect">
            <a:avLst/>
          </a:prstGeom>
        </p:spPr>
      </p:pic>
    </p:spTree>
    <p:extLst>
      <p:ext uri="{BB962C8B-B14F-4D97-AF65-F5344CB8AC3E}">
        <p14:creationId xmlns:p14="http://schemas.microsoft.com/office/powerpoint/2010/main" val="2545382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3DA396A7-E2D3-4E40-9BDE-81715B9F7222}"/>
              </a:ext>
            </a:extLst>
          </p:cNvPr>
          <p:cNvSpPr/>
          <p:nvPr/>
        </p:nvSpPr>
        <p:spPr>
          <a:xfrm>
            <a:off x="791852" y="1131216"/>
            <a:ext cx="810705" cy="1366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Google Shape;191;p20">
            <a:extLst>
              <a:ext uri="{FF2B5EF4-FFF2-40B4-BE49-F238E27FC236}">
                <a16:creationId xmlns:a16="http://schemas.microsoft.com/office/drawing/2014/main" id="{F72CE5D9-5A77-46DD-85EE-69956BB6872C}"/>
              </a:ext>
            </a:extLst>
          </p:cNvPr>
          <p:cNvSpPr txBox="1">
            <a:spLocks noGrp="1"/>
          </p:cNvSpPr>
          <p:nvPr>
            <p:ph type="title"/>
          </p:nvPr>
        </p:nvSpPr>
        <p:spPr>
          <a:xfrm>
            <a:off x="-49696" y="504617"/>
            <a:ext cx="9228480" cy="535200"/>
          </a:xfrm>
          <a:prstGeom prst="rect">
            <a:avLst/>
          </a:prstGeom>
        </p:spPr>
        <p:txBody>
          <a:bodyPr spcFirstLastPara="1" wrap="square" lIns="91425" tIns="91425" rIns="91425" bIns="91425" anchor="t" anchorCtr="0">
            <a:noAutofit/>
          </a:bodyPr>
          <a:lstStyle/>
          <a:p>
            <a:pPr algn="ctr"/>
            <a:r>
              <a:rPr lang="it-IT" sz="2800" dirty="0">
                <a:solidFill>
                  <a:schemeClr val="bg2"/>
                </a:solidFill>
              </a:rPr>
              <a:t>Check the progress of a report</a:t>
            </a:r>
          </a:p>
        </p:txBody>
      </p:sp>
      <p:pic>
        <p:nvPicPr>
          <p:cNvPr id="3" name="Immagine 2">
            <a:extLst>
              <a:ext uri="{FF2B5EF4-FFF2-40B4-BE49-F238E27FC236}">
                <a16:creationId xmlns:a16="http://schemas.microsoft.com/office/drawing/2014/main" id="{5661D78E-6885-408A-9BEA-E3B35F14D766}"/>
              </a:ext>
            </a:extLst>
          </p:cNvPr>
          <p:cNvPicPr>
            <a:picLocks noChangeAspect="1"/>
          </p:cNvPicPr>
          <p:nvPr/>
        </p:nvPicPr>
        <p:blipFill>
          <a:blip r:embed="rId2"/>
          <a:stretch>
            <a:fillRect/>
          </a:stretch>
        </p:blipFill>
        <p:spPr>
          <a:xfrm>
            <a:off x="660503" y="2090111"/>
            <a:ext cx="1180685" cy="1673259"/>
          </a:xfrm>
          <a:prstGeom prst="rect">
            <a:avLst/>
          </a:prstGeom>
        </p:spPr>
      </p:pic>
      <p:pic>
        <p:nvPicPr>
          <p:cNvPr id="5" name="Immagine 4">
            <a:extLst>
              <a:ext uri="{FF2B5EF4-FFF2-40B4-BE49-F238E27FC236}">
                <a16:creationId xmlns:a16="http://schemas.microsoft.com/office/drawing/2014/main" id="{513FE11D-CE30-4C24-9042-7DA51A05973D}"/>
              </a:ext>
            </a:extLst>
          </p:cNvPr>
          <p:cNvPicPr>
            <a:picLocks noChangeAspect="1"/>
          </p:cNvPicPr>
          <p:nvPr/>
        </p:nvPicPr>
        <p:blipFill>
          <a:blip r:embed="rId3"/>
          <a:stretch>
            <a:fillRect/>
          </a:stretch>
        </p:blipFill>
        <p:spPr>
          <a:xfrm>
            <a:off x="2276877" y="2090110"/>
            <a:ext cx="1180685" cy="1673259"/>
          </a:xfrm>
          <a:prstGeom prst="rect">
            <a:avLst/>
          </a:prstGeom>
        </p:spPr>
      </p:pic>
      <p:pic>
        <p:nvPicPr>
          <p:cNvPr id="11" name="Immagine 10">
            <a:extLst>
              <a:ext uri="{FF2B5EF4-FFF2-40B4-BE49-F238E27FC236}">
                <a16:creationId xmlns:a16="http://schemas.microsoft.com/office/drawing/2014/main" id="{874715D0-7473-4869-91F8-E9A9B035A7FB}"/>
              </a:ext>
            </a:extLst>
          </p:cNvPr>
          <p:cNvPicPr>
            <a:picLocks noChangeAspect="1"/>
          </p:cNvPicPr>
          <p:nvPr/>
        </p:nvPicPr>
        <p:blipFill>
          <a:blip r:embed="rId4"/>
          <a:stretch>
            <a:fillRect/>
          </a:stretch>
        </p:blipFill>
        <p:spPr>
          <a:xfrm>
            <a:off x="5456378" y="2773554"/>
            <a:ext cx="1180686" cy="1673260"/>
          </a:xfrm>
          <a:prstGeom prst="rect">
            <a:avLst/>
          </a:prstGeom>
        </p:spPr>
      </p:pic>
      <p:pic>
        <p:nvPicPr>
          <p:cNvPr id="18" name="Immagine 17">
            <a:extLst>
              <a:ext uri="{FF2B5EF4-FFF2-40B4-BE49-F238E27FC236}">
                <a16:creationId xmlns:a16="http://schemas.microsoft.com/office/drawing/2014/main" id="{AC0C15FE-940A-4792-ABAC-CAB8DC5BD323}"/>
              </a:ext>
            </a:extLst>
          </p:cNvPr>
          <p:cNvPicPr>
            <a:picLocks noChangeAspect="1"/>
          </p:cNvPicPr>
          <p:nvPr/>
        </p:nvPicPr>
        <p:blipFill>
          <a:blip r:embed="rId5"/>
          <a:stretch>
            <a:fillRect/>
          </a:stretch>
        </p:blipFill>
        <p:spPr>
          <a:xfrm>
            <a:off x="4214954" y="1180269"/>
            <a:ext cx="1284003" cy="1819681"/>
          </a:xfrm>
          <a:prstGeom prst="rect">
            <a:avLst/>
          </a:prstGeom>
        </p:spPr>
      </p:pic>
      <p:cxnSp>
        <p:nvCxnSpPr>
          <p:cNvPr id="19" name="Connettore 2 18">
            <a:extLst>
              <a:ext uri="{FF2B5EF4-FFF2-40B4-BE49-F238E27FC236}">
                <a16:creationId xmlns:a16="http://schemas.microsoft.com/office/drawing/2014/main" id="{7146D233-E535-440B-8FA8-E03E0E8F5DE3}"/>
              </a:ext>
            </a:extLst>
          </p:cNvPr>
          <p:cNvCxnSpPr>
            <a:cxnSpLocks/>
            <a:stCxn id="3" idx="3"/>
            <a:endCxn id="5" idx="1"/>
          </p:cNvCxnSpPr>
          <p:nvPr/>
        </p:nvCxnSpPr>
        <p:spPr>
          <a:xfrm flipV="1">
            <a:off x="1841188" y="2926740"/>
            <a:ext cx="435689"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9EDC1787-35E7-4FDF-B362-87E359C1A3B5}"/>
              </a:ext>
            </a:extLst>
          </p:cNvPr>
          <p:cNvCxnSpPr>
            <a:cxnSpLocks/>
            <a:endCxn id="18" idx="1"/>
          </p:cNvCxnSpPr>
          <p:nvPr/>
        </p:nvCxnSpPr>
        <p:spPr>
          <a:xfrm flipV="1">
            <a:off x="3457562" y="2090110"/>
            <a:ext cx="757392" cy="41178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2BCA72DE-8BCD-415F-BA93-AA81643D7DE1}"/>
              </a:ext>
            </a:extLst>
          </p:cNvPr>
          <p:cNvCxnSpPr>
            <a:cxnSpLocks/>
          </p:cNvCxnSpPr>
          <p:nvPr/>
        </p:nvCxnSpPr>
        <p:spPr>
          <a:xfrm>
            <a:off x="3457562" y="3051647"/>
            <a:ext cx="1998816" cy="216815"/>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07CCBDB8-E913-4285-AE49-E8ED128FE76D}"/>
              </a:ext>
            </a:extLst>
          </p:cNvPr>
          <p:cNvCxnSpPr>
            <a:cxnSpLocks/>
            <a:stCxn id="11" idx="3"/>
            <a:endCxn id="51" idx="1"/>
          </p:cNvCxnSpPr>
          <p:nvPr/>
        </p:nvCxnSpPr>
        <p:spPr>
          <a:xfrm>
            <a:off x="6637064" y="3610184"/>
            <a:ext cx="78985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51" name="Immagine 50">
            <a:extLst>
              <a:ext uri="{FF2B5EF4-FFF2-40B4-BE49-F238E27FC236}">
                <a16:creationId xmlns:a16="http://schemas.microsoft.com/office/drawing/2014/main" id="{44004093-232A-496B-A148-A9A512DA483B}"/>
              </a:ext>
            </a:extLst>
          </p:cNvPr>
          <p:cNvPicPr>
            <a:picLocks noChangeAspect="1"/>
          </p:cNvPicPr>
          <p:nvPr/>
        </p:nvPicPr>
        <p:blipFill>
          <a:blip r:embed="rId6"/>
          <a:stretch>
            <a:fillRect/>
          </a:stretch>
        </p:blipFill>
        <p:spPr>
          <a:xfrm>
            <a:off x="7426921" y="2773554"/>
            <a:ext cx="1180685" cy="1673259"/>
          </a:xfrm>
          <a:prstGeom prst="rect">
            <a:avLst/>
          </a:prstGeom>
        </p:spPr>
      </p:pic>
      <p:pic>
        <p:nvPicPr>
          <p:cNvPr id="53" name="Immagine 52">
            <a:extLst>
              <a:ext uri="{FF2B5EF4-FFF2-40B4-BE49-F238E27FC236}">
                <a16:creationId xmlns:a16="http://schemas.microsoft.com/office/drawing/2014/main" id="{80EA1216-E973-4B94-A07B-ECC914377D4C}"/>
              </a:ext>
            </a:extLst>
          </p:cNvPr>
          <p:cNvPicPr>
            <a:picLocks noChangeAspect="1"/>
          </p:cNvPicPr>
          <p:nvPr/>
        </p:nvPicPr>
        <p:blipFill>
          <a:blip r:embed="rId7"/>
          <a:stretch>
            <a:fillRect/>
          </a:stretch>
        </p:blipFill>
        <p:spPr>
          <a:xfrm>
            <a:off x="3761869" y="3338521"/>
            <a:ext cx="1180685" cy="1673259"/>
          </a:xfrm>
          <a:prstGeom prst="rect">
            <a:avLst/>
          </a:prstGeom>
        </p:spPr>
      </p:pic>
      <p:cxnSp>
        <p:nvCxnSpPr>
          <p:cNvPr id="55" name="Connettore 2 54">
            <a:extLst>
              <a:ext uri="{FF2B5EF4-FFF2-40B4-BE49-F238E27FC236}">
                <a16:creationId xmlns:a16="http://schemas.microsoft.com/office/drawing/2014/main" id="{2C52224F-31C1-49A4-BF12-B8B8D5F38759}"/>
              </a:ext>
            </a:extLst>
          </p:cNvPr>
          <p:cNvCxnSpPr>
            <a:cxnSpLocks/>
            <a:endCxn id="53" idx="1"/>
          </p:cNvCxnSpPr>
          <p:nvPr/>
        </p:nvCxnSpPr>
        <p:spPr>
          <a:xfrm>
            <a:off x="3457562" y="3536693"/>
            <a:ext cx="304307" cy="638458"/>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502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727650" y="15862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Heuristic</a:t>
            </a:r>
            <a:r>
              <a:rPr lang="it-IT" dirty="0"/>
              <a:t> </a:t>
            </a:r>
            <a:r>
              <a:rPr lang="it-IT" dirty="0" err="1"/>
              <a:t>evaluation</a:t>
            </a:r>
            <a:endParaRPr dirty="0"/>
          </a:p>
        </p:txBody>
      </p:sp>
      <p:sp>
        <p:nvSpPr>
          <p:cNvPr id="192" name="Google Shape;192;p20"/>
          <p:cNvSpPr txBox="1">
            <a:spLocks noGrp="1"/>
          </p:cNvSpPr>
          <p:nvPr>
            <p:ph type="body" idx="1"/>
          </p:nvPr>
        </p:nvSpPr>
        <p:spPr>
          <a:xfrm>
            <a:off x="818915" y="1925194"/>
            <a:ext cx="7122900" cy="2519439"/>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600"/>
              </a:spcAft>
              <a:buFontTx/>
              <a:buChar char="-"/>
            </a:pPr>
            <a:endParaRPr lang="en-US" sz="1100" dirty="0"/>
          </a:p>
          <a:p>
            <a:pPr marL="171450" lvl="0" indent="-171450" algn="l" rtl="0">
              <a:lnSpc>
                <a:spcPct val="150000"/>
              </a:lnSpc>
              <a:spcBef>
                <a:spcPts val="0"/>
              </a:spcBef>
              <a:spcAft>
                <a:spcPts val="600"/>
              </a:spcAft>
              <a:buFontTx/>
              <a:buChar char="-"/>
            </a:pPr>
            <a:endParaRPr lang="en-US" sz="1100" dirty="0"/>
          </a:p>
          <a:p>
            <a:pPr marL="0" lvl="0" indent="0" algn="l" rtl="0">
              <a:lnSpc>
                <a:spcPct val="150000"/>
              </a:lnSpc>
              <a:spcBef>
                <a:spcPts val="0"/>
              </a:spcBef>
              <a:spcAft>
                <a:spcPts val="600"/>
              </a:spcAft>
              <a:buNone/>
            </a:pPr>
            <a:endParaRPr lang="en-US" sz="1100" dirty="0"/>
          </a:p>
        </p:txBody>
      </p:sp>
      <p:sp>
        <p:nvSpPr>
          <p:cNvPr id="5" name="Google Shape;647;p34">
            <a:extLst>
              <a:ext uri="{FF2B5EF4-FFF2-40B4-BE49-F238E27FC236}">
                <a16:creationId xmlns:a16="http://schemas.microsoft.com/office/drawing/2014/main" id="{4AB59A4B-E644-4635-9015-F80B247F10D5}"/>
              </a:ext>
            </a:extLst>
          </p:cNvPr>
          <p:cNvSpPr txBox="1">
            <a:spLocks/>
          </p:cNvSpPr>
          <p:nvPr/>
        </p:nvSpPr>
        <p:spPr>
          <a:xfrm>
            <a:off x="734024" y="2393414"/>
            <a:ext cx="7292681" cy="2122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Font typeface="Lato"/>
              <a:buNone/>
            </a:pPr>
            <a:r>
              <a:rPr lang="en-US" sz="1400" dirty="0"/>
              <a:t>A heuristic evaluation is a usability inspection methodology for computer software that helps to debug design, highlighting the problems we should solve to achieve better results in the user interface. It is one of the most popular informal methods of usability inspection in the field of human computer interaction. </a:t>
            </a:r>
          </a:p>
          <a:p>
            <a:pPr marL="0" indent="0">
              <a:buFont typeface="Lato"/>
              <a:buNone/>
            </a:pPr>
            <a:r>
              <a:rPr lang="en-US" sz="1400" dirty="0"/>
              <a:t>The list of criteria, that is adopted, is well defined and standardized.</a:t>
            </a:r>
          </a:p>
          <a:p>
            <a:pPr marL="0" indent="0">
              <a:buFont typeface="Lato"/>
              <a:buNone/>
            </a:pPr>
            <a:endParaRPr lang="en-US" sz="1400" dirty="0"/>
          </a:p>
          <a:p>
            <a:pPr marL="0" indent="0">
              <a:buFont typeface="Lato"/>
              <a:buNone/>
            </a:pPr>
            <a:endParaRPr lang="en-US" sz="1100" dirty="0"/>
          </a:p>
        </p:txBody>
      </p:sp>
    </p:spTree>
    <p:extLst>
      <p:ext uri="{BB962C8B-B14F-4D97-AF65-F5344CB8AC3E}">
        <p14:creationId xmlns:p14="http://schemas.microsoft.com/office/powerpoint/2010/main" val="2201834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727650" y="1254508"/>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Nielsen’s</a:t>
            </a:r>
            <a:r>
              <a:rPr lang="it-IT" dirty="0"/>
              <a:t> </a:t>
            </a:r>
            <a:r>
              <a:rPr lang="it-IT" dirty="0" err="1"/>
              <a:t>heuristics</a:t>
            </a:r>
            <a:r>
              <a:rPr lang="it-IT" dirty="0"/>
              <a:t> for </a:t>
            </a:r>
            <a:r>
              <a:rPr lang="it-IT" dirty="0" err="1"/>
              <a:t>usability</a:t>
            </a:r>
            <a:endParaRPr dirty="0"/>
          </a:p>
        </p:txBody>
      </p:sp>
      <p:sp>
        <p:nvSpPr>
          <p:cNvPr id="192" name="Google Shape;192;p20"/>
          <p:cNvSpPr txBox="1">
            <a:spLocks noGrp="1"/>
          </p:cNvSpPr>
          <p:nvPr>
            <p:ph type="body" idx="1"/>
          </p:nvPr>
        </p:nvSpPr>
        <p:spPr>
          <a:xfrm>
            <a:off x="818915" y="1925194"/>
            <a:ext cx="7122900" cy="2519439"/>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600"/>
              </a:spcAft>
              <a:buFontTx/>
              <a:buChar char="-"/>
            </a:pPr>
            <a:endParaRPr lang="en-US" sz="1100" dirty="0"/>
          </a:p>
          <a:p>
            <a:pPr marL="171450" lvl="0" indent="-171450" algn="l" rtl="0">
              <a:lnSpc>
                <a:spcPct val="150000"/>
              </a:lnSpc>
              <a:spcBef>
                <a:spcPts val="0"/>
              </a:spcBef>
              <a:spcAft>
                <a:spcPts val="600"/>
              </a:spcAft>
              <a:buFontTx/>
              <a:buChar char="-"/>
            </a:pPr>
            <a:endParaRPr lang="en-US" sz="1100" dirty="0"/>
          </a:p>
          <a:p>
            <a:pPr marL="0" lvl="0" indent="0" algn="l" rtl="0">
              <a:lnSpc>
                <a:spcPct val="150000"/>
              </a:lnSpc>
              <a:spcBef>
                <a:spcPts val="0"/>
              </a:spcBef>
              <a:spcAft>
                <a:spcPts val="600"/>
              </a:spcAft>
              <a:buNone/>
            </a:pPr>
            <a:endParaRPr lang="en-US" sz="1100" dirty="0"/>
          </a:p>
        </p:txBody>
      </p:sp>
      <p:pic>
        <p:nvPicPr>
          <p:cNvPr id="1026" name="Picture 2" descr="10 Usability Heuristics Every Designer Should Know | by Michal Langmajer |  UX Collective">
            <a:extLst>
              <a:ext uri="{FF2B5EF4-FFF2-40B4-BE49-F238E27FC236}">
                <a16:creationId xmlns:a16="http://schemas.microsoft.com/office/drawing/2014/main" id="{40798D38-A26E-4B43-8889-067A307FB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222" y="1851603"/>
            <a:ext cx="6525555" cy="2938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99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727650" y="1244837"/>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Heuristics</a:t>
            </a:r>
            <a:r>
              <a:rPr lang="it-IT" dirty="0"/>
              <a:t> </a:t>
            </a:r>
            <a:r>
              <a:rPr lang="it-IT" dirty="0" err="1"/>
              <a:t>evaluation</a:t>
            </a:r>
            <a:r>
              <a:rPr lang="it-IT" dirty="0"/>
              <a:t> of </a:t>
            </a:r>
            <a:r>
              <a:rPr lang="it-IT" dirty="0" err="1"/>
              <a:t>our</a:t>
            </a:r>
            <a:r>
              <a:rPr lang="it-IT" dirty="0"/>
              <a:t> project</a:t>
            </a:r>
            <a:endParaRPr dirty="0"/>
          </a:p>
        </p:txBody>
      </p:sp>
      <p:pic>
        <p:nvPicPr>
          <p:cNvPr id="5" name="Immagine 4">
            <a:extLst>
              <a:ext uri="{FF2B5EF4-FFF2-40B4-BE49-F238E27FC236}">
                <a16:creationId xmlns:a16="http://schemas.microsoft.com/office/drawing/2014/main" id="{9263CB84-AE2C-4B32-B1FA-F3A99C1A2657}"/>
              </a:ext>
            </a:extLst>
          </p:cNvPr>
          <p:cNvPicPr>
            <a:picLocks noChangeAspect="1"/>
          </p:cNvPicPr>
          <p:nvPr/>
        </p:nvPicPr>
        <p:blipFill>
          <a:blip r:embed="rId3"/>
          <a:stretch>
            <a:fillRect/>
          </a:stretch>
        </p:blipFill>
        <p:spPr>
          <a:xfrm>
            <a:off x="2211344" y="2242814"/>
            <a:ext cx="4358445" cy="2454116"/>
          </a:xfrm>
          <a:prstGeom prst="rect">
            <a:avLst/>
          </a:prstGeom>
        </p:spPr>
      </p:pic>
      <p:sp>
        <p:nvSpPr>
          <p:cNvPr id="4" name="Google Shape;647;p34">
            <a:extLst>
              <a:ext uri="{FF2B5EF4-FFF2-40B4-BE49-F238E27FC236}">
                <a16:creationId xmlns:a16="http://schemas.microsoft.com/office/drawing/2014/main" id="{94C17649-7551-4120-8957-8895C61E0827}"/>
              </a:ext>
            </a:extLst>
          </p:cNvPr>
          <p:cNvSpPr txBox="1">
            <a:spLocks/>
          </p:cNvSpPr>
          <p:nvPr/>
        </p:nvSpPr>
        <p:spPr>
          <a:xfrm>
            <a:off x="744225" y="1821329"/>
            <a:ext cx="7292681" cy="3567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Font typeface="Lato"/>
              <a:buNone/>
            </a:pPr>
            <a:r>
              <a:rPr lang="en-US" sz="1400" dirty="0"/>
              <a:t>Expert evaluation was made by Valeria Mirabella.</a:t>
            </a:r>
          </a:p>
          <a:p>
            <a:pPr marL="0" indent="0">
              <a:buFont typeface="Lato"/>
              <a:buNone/>
            </a:pPr>
            <a:endParaRPr lang="en-US" sz="1400" dirty="0"/>
          </a:p>
          <a:p>
            <a:pPr marL="0" indent="0">
              <a:buFont typeface="Lato"/>
              <a:buNone/>
            </a:pPr>
            <a:endParaRPr lang="en-US" sz="1100" dirty="0"/>
          </a:p>
        </p:txBody>
      </p:sp>
    </p:spTree>
    <p:extLst>
      <p:ext uri="{BB962C8B-B14F-4D97-AF65-F5344CB8AC3E}">
        <p14:creationId xmlns:p14="http://schemas.microsoft.com/office/powerpoint/2010/main" val="1171364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872793" y="1752813"/>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Second prototype</a:t>
            </a:r>
          </a:p>
        </p:txBody>
      </p:sp>
      <p:sp>
        <p:nvSpPr>
          <p:cNvPr id="192" name="Google Shape;192;p20"/>
          <p:cNvSpPr txBox="1">
            <a:spLocks noGrp="1"/>
          </p:cNvSpPr>
          <p:nvPr>
            <p:ph type="body" idx="1"/>
          </p:nvPr>
        </p:nvSpPr>
        <p:spPr>
          <a:xfrm>
            <a:off x="818915" y="1925194"/>
            <a:ext cx="7122900" cy="2519439"/>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600"/>
              </a:spcAft>
              <a:buFontTx/>
              <a:buChar char="-"/>
            </a:pPr>
            <a:endParaRPr lang="en-US" sz="1100" dirty="0"/>
          </a:p>
          <a:p>
            <a:pPr marL="171450" lvl="0" indent="-171450" algn="l" rtl="0">
              <a:lnSpc>
                <a:spcPct val="150000"/>
              </a:lnSpc>
              <a:spcBef>
                <a:spcPts val="0"/>
              </a:spcBef>
              <a:spcAft>
                <a:spcPts val="600"/>
              </a:spcAft>
              <a:buFontTx/>
              <a:buChar char="-"/>
            </a:pPr>
            <a:endParaRPr lang="en-US" sz="1100" dirty="0"/>
          </a:p>
          <a:p>
            <a:pPr marL="0" lvl="0" indent="0" algn="l" rtl="0">
              <a:lnSpc>
                <a:spcPct val="150000"/>
              </a:lnSpc>
              <a:spcBef>
                <a:spcPts val="0"/>
              </a:spcBef>
              <a:spcAft>
                <a:spcPts val="600"/>
              </a:spcAft>
              <a:buNone/>
            </a:pPr>
            <a:endParaRPr lang="en-US" sz="1100" dirty="0"/>
          </a:p>
        </p:txBody>
      </p:sp>
      <p:sp>
        <p:nvSpPr>
          <p:cNvPr id="5" name="Google Shape;647;p34">
            <a:extLst>
              <a:ext uri="{FF2B5EF4-FFF2-40B4-BE49-F238E27FC236}">
                <a16:creationId xmlns:a16="http://schemas.microsoft.com/office/drawing/2014/main" id="{4AB59A4B-E644-4635-9015-F80B247F10D5}"/>
              </a:ext>
            </a:extLst>
          </p:cNvPr>
          <p:cNvSpPr txBox="1">
            <a:spLocks/>
          </p:cNvSpPr>
          <p:nvPr/>
        </p:nvSpPr>
        <p:spPr>
          <a:xfrm>
            <a:off x="818915" y="2650831"/>
            <a:ext cx="7338114" cy="15800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Font typeface="Lato"/>
              <a:buNone/>
            </a:pPr>
            <a:r>
              <a:rPr lang="en-US" sz="1400" dirty="0"/>
              <a:t>The second prototype is realized using Android Studio.  </a:t>
            </a:r>
          </a:p>
          <a:p>
            <a:pPr marL="0" indent="0">
              <a:buFont typeface="Lato"/>
              <a:buNone/>
            </a:pPr>
            <a:r>
              <a:rPr lang="en-US" sz="1400" dirty="0"/>
              <a:t>In the following slides we describe the changes we adopted to solve the heuristics problems</a:t>
            </a:r>
          </a:p>
          <a:p>
            <a:pPr marL="0" indent="0">
              <a:buNone/>
            </a:pPr>
            <a:endParaRPr lang="en-US" sz="1400" dirty="0"/>
          </a:p>
        </p:txBody>
      </p:sp>
    </p:spTree>
    <p:extLst>
      <p:ext uri="{BB962C8B-B14F-4D97-AF65-F5344CB8AC3E}">
        <p14:creationId xmlns:p14="http://schemas.microsoft.com/office/powerpoint/2010/main" val="2272547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F38FBB81-8BF7-4479-AFBE-1C4AB95B0C81}"/>
              </a:ext>
            </a:extLst>
          </p:cNvPr>
          <p:cNvSpPr>
            <a:spLocks noChangeAspect="1" noChangeArrowheads="1"/>
          </p:cNvSpPr>
          <p:nvPr/>
        </p:nvSpPr>
        <p:spPr bwMode="auto">
          <a:xfrm>
            <a:off x="1483018" y="2419350"/>
            <a:ext cx="3241382" cy="3241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5" name="Immagine 4">
            <a:extLst>
              <a:ext uri="{FF2B5EF4-FFF2-40B4-BE49-F238E27FC236}">
                <a16:creationId xmlns:a16="http://schemas.microsoft.com/office/drawing/2014/main" id="{A1BEB4EB-9EAA-42C8-BA79-7A00E1017E28}"/>
              </a:ext>
            </a:extLst>
          </p:cNvPr>
          <p:cNvPicPr>
            <a:picLocks noChangeAspect="1"/>
          </p:cNvPicPr>
          <p:nvPr/>
        </p:nvPicPr>
        <p:blipFill>
          <a:blip r:embed="rId2"/>
          <a:stretch>
            <a:fillRect/>
          </a:stretch>
        </p:blipFill>
        <p:spPr>
          <a:xfrm>
            <a:off x="736086" y="1420606"/>
            <a:ext cx="2068825" cy="2931926"/>
          </a:xfrm>
          <a:prstGeom prst="rect">
            <a:avLst/>
          </a:prstGeom>
        </p:spPr>
      </p:pic>
      <p:pic>
        <p:nvPicPr>
          <p:cNvPr id="2" name="Immagine 1">
            <a:extLst>
              <a:ext uri="{FF2B5EF4-FFF2-40B4-BE49-F238E27FC236}">
                <a16:creationId xmlns:a16="http://schemas.microsoft.com/office/drawing/2014/main" id="{413BC929-2C72-432F-9B4D-ADDD5900241A}"/>
              </a:ext>
            </a:extLst>
          </p:cNvPr>
          <p:cNvPicPr>
            <a:picLocks noChangeAspect="1"/>
          </p:cNvPicPr>
          <p:nvPr/>
        </p:nvPicPr>
        <p:blipFill>
          <a:blip r:embed="rId3"/>
          <a:stretch>
            <a:fillRect/>
          </a:stretch>
        </p:blipFill>
        <p:spPr>
          <a:xfrm>
            <a:off x="4209144" y="1355514"/>
            <a:ext cx="1465942" cy="3013325"/>
          </a:xfrm>
          <a:prstGeom prst="rect">
            <a:avLst/>
          </a:prstGeom>
        </p:spPr>
      </p:pic>
      <p:pic>
        <p:nvPicPr>
          <p:cNvPr id="3" name="Immagine 2">
            <a:extLst>
              <a:ext uri="{FF2B5EF4-FFF2-40B4-BE49-F238E27FC236}">
                <a16:creationId xmlns:a16="http://schemas.microsoft.com/office/drawing/2014/main" id="{0E9FA688-3AE4-49BE-A5DE-4440C6B21E1C}"/>
              </a:ext>
            </a:extLst>
          </p:cNvPr>
          <p:cNvPicPr>
            <a:picLocks noChangeAspect="1"/>
          </p:cNvPicPr>
          <p:nvPr/>
        </p:nvPicPr>
        <p:blipFill>
          <a:blip r:embed="rId4"/>
          <a:stretch>
            <a:fillRect/>
          </a:stretch>
        </p:blipFill>
        <p:spPr>
          <a:xfrm>
            <a:off x="6273197" y="1355514"/>
            <a:ext cx="1465942" cy="3013325"/>
          </a:xfrm>
          <a:prstGeom prst="rect">
            <a:avLst/>
          </a:prstGeom>
        </p:spPr>
      </p:pic>
      <p:sp>
        <p:nvSpPr>
          <p:cNvPr id="7" name="CasellaDiTesto 6">
            <a:extLst>
              <a:ext uri="{FF2B5EF4-FFF2-40B4-BE49-F238E27FC236}">
                <a16:creationId xmlns:a16="http://schemas.microsoft.com/office/drawing/2014/main" id="{75B71730-60EF-4161-A8BB-095859505406}"/>
              </a:ext>
            </a:extLst>
          </p:cNvPr>
          <p:cNvSpPr txBox="1"/>
          <p:nvPr/>
        </p:nvSpPr>
        <p:spPr>
          <a:xfrm>
            <a:off x="736086" y="4398314"/>
            <a:ext cx="2536125" cy="430887"/>
          </a:xfrm>
          <a:prstGeom prst="rect">
            <a:avLst/>
          </a:prstGeom>
          <a:noFill/>
        </p:spPr>
        <p:txBody>
          <a:bodyPr wrap="square">
            <a:spAutoFit/>
          </a:bodyPr>
          <a:lstStyle/>
          <a:p>
            <a:r>
              <a:rPr lang="it-IT" sz="1100" dirty="0">
                <a:solidFill>
                  <a:schemeClr val="accent1"/>
                </a:solidFill>
                <a:latin typeface="Lato"/>
                <a:cs typeface="Lato"/>
              </a:rPr>
              <a:t>Login page in the first </a:t>
            </a:r>
            <a:r>
              <a:rPr lang="it-IT" sz="1100" dirty="0" err="1">
                <a:solidFill>
                  <a:schemeClr val="accent1"/>
                </a:solidFill>
                <a:latin typeface="Lato"/>
                <a:cs typeface="Lato"/>
              </a:rPr>
              <a:t>prototype</a:t>
            </a:r>
            <a:r>
              <a:rPr lang="it-IT" sz="1100" dirty="0">
                <a:solidFill>
                  <a:schemeClr val="accent1"/>
                </a:solidFill>
                <a:latin typeface="Lato"/>
                <a:cs typeface="Lato"/>
              </a:rPr>
              <a:t> with </a:t>
            </a:r>
            <a:r>
              <a:rPr lang="it-IT" sz="1100" dirty="0" err="1">
                <a:solidFill>
                  <a:schemeClr val="accent1"/>
                </a:solidFill>
                <a:latin typeface="Lato"/>
                <a:cs typeface="Lato"/>
              </a:rPr>
              <a:t>Balsamiq</a:t>
            </a:r>
            <a:r>
              <a:rPr lang="it-IT" sz="1100" dirty="0">
                <a:solidFill>
                  <a:schemeClr val="accent1"/>
                </a:solidFill>
                <a:latin typeface="Lato"/>
                <a:cs typeface="Lato"/>
              </a:rPr>
              <a:t>, with </a:t>
            </a:r>
            <a:r>
              <a:rPr lang="it-IT" sz="1100" dirty="0" err="1">
                <a:solidFill>
                  <a:schemeClr val="accent1"/>
                </a:solidFill>
                <a:latin typeface="Lato"/>
                <a:cs typeface="Lato"/>
              </a:rPr>
              <a:t>violated</a:t>
            </a:r>
            <a:r>
              <a:rPr lang="it-IT" sz="1100" dirty="0">
                <a:solidFill>
                  <a:schemeClr val="accent1"/>
                </a:solidFill>
                <a:latin typeface="Lato"/>
                <a:cs typeface="Lato"/>
              </a:rPr>
              <a:t> </a:t>
            </a:r>
            <a:r>
              <a:rPr lang="it-IT" sz="1100" dirty="0" err="1">
                <a:solidFill>
                  <a:schemeClr val="accent1"/>
                </a:solidFill>
                <a:latin typeface="Lato"/>
                <a:cs typeface="Lato"/>
              </a:rPr>
              <a:t>heuristic</a:t>
            </a:r>
            <a:endParaRPr lang="it-IT" sz="1100" dirty="0">
              <a:solidFill>
                <a:schemeClr val="accent1"/>
              </a:solidFill>
              <a:latin typeface="Lato"/>
              <a:cs typeface="Lato"/>
            </a:endParaRPr>
          </a:p>
        </p:txBody>
      </p:sp>
      <p:sp>
        <p:nvSpPr>
          <p:cNvPr id="9" name="CasellaDiTesto 8">
            <a:extLst>
              <a:ext uri="{FF2B5EF4-FFF2-40B4-BE49-F238E27FC236}">
                <a16:creationId xmlns:a16="http://schemas.microsoft.com/office/drawing/2014/main" id="{B0E466F7-BB1E-4C85-B84E-6B37D5EF000E}"/>
              </a:ext>
            </a:extLst>
          </p:cNvPr>
          <p:cNvSpPr txBox="1"/>
          <p:nvPr/>
        </p:nvSpPr>
        <p:spPr>
          <a:xfrm>
            <a:off x="4114800" y="4414622"/>
            <a:ext cx="4572000" cy="430887"/>
          </a:xfrm>
          <a:prstGeom prst="rect">
            <a:avLst/>
          </a:prstGeom>
          <a:noFill/>
        </p:spPr>
        <p:txBody>
          <a:bodyPr wrap="square">
            <a:spAutoFit/>
          </a:bodyPr>
          <a:lstStyle/>
          <a:p>
            <a:r>
              <a:rPr lang="it-IT" sz="1100" dirty="0">
                <a:solidFill>
                  <a:schemeClr val="accent1"/>
                </a:solidFill>
                <a:latin typeface="Lato"/>
                <a:cs typeface="Lato"/>
              </a:rPr>
              <a:t>Login page in Android </a:t>
            </a:r>
            <a:r>
              <a:rPr lang="it-IT" sz="1100" dirty="0" err="1">
                <a:solidFill>
                  <a:schemeClr val="accent1"/>
                </a:solidFill>
                <a:latin typeface="Lato"/>
                <a:cs typeface="Lato"/>
              </a:rPr>
              <a:t>corrected</a:t>
            </a:r>
            <a:r>
              <a:rPr lang="it-IT" sz="1100" dirty="0">
                <a:solidFill>
                  <a:schemeClr val="accent1"/>
                </a:solidFill>
                <a:latin typeface="Lato"/>
                <a:cs typeface="Lato"/>
              </a:rPr>
              <a:t> with the "Password dimenticata" link and relative popup</a:t>
            </a:r>
          </a:p>
        </p:txBody>
      </p:sp>
      <p:sp>
        <p:nvSpPr>
          <p:cNvPr id="11" name="CasellaDiTesto 10">
            <a:extLst>
              <a:ext uri="{FF2B5EF4-FFF2-40B4-BE49-F238E27FC236}">
                <a16:creationId xmlns:a16="http://schemas.microsoft.com/office/drawing/2014/main" id="{9BDA8CF6-DE9F-4CDA-872A-FB56A6ABAC61}"/>
              </a:ext>
            </a:extLst>
          </p:cNvPr>
          <p:cNvSpPr txBox="1"/>
          <p:nvPr/>
        </p:nvSpPr>
        <p:spPr>
          <a:xfrm>
            <a:off x="609600" y="790968"/>
            <a:ext cx="7733220" cy="30777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accent1"/>
                </a:solidFill>
                <a:latin typeface="Lato"/>
                <a:ea typeface="Lato"/>
                <a:cs typeface="Lato"/>
                <a:sym typeface="Lato"/>
              </a:rPr>
              <a:t>We add a "Forgotten password?" link to initiate the procedure for obtaining a new password</a:t>
            </a:r>
            <a:r>
              <a:rPr lang="en-US" sz="1400" dirty="0">
                <a:latin typeface="Lato" panose="020F0502020204030203" pitchFamily="34" charset="0"/>
                <a:ea typeface="Lato" panose="020F0502020204030203" pitchFamily="34" charset="0"/>
                <a:cs typeface="Lato" panose="020F0502020204030203" pitchFamily="34" charset="0"/>
              </a:rPr>
              <a:t>.</a:t>
            </a:r>
          </a:p>
        </p:txBody>
      </p:sp>
      <p:sp>
        <p:nvSpPr>
          <p:cNvPr id="12" name="Rettangolo 11">
            <a:extLst>
              <a:ext uri="{FF2B5EF4-FFF2-40B4-BE49-F238E27FC236}">
                <a16:creationId xmlns:a16="http://schemas.microsoft.com/office/drawing/2014/main" id="{C894310D-935E-4C3A-9EAD-132A8F05DC85}"/>
              </a:ext>
            </a:extLst>
          </p:cNvPr>
          <p:cNvSpPr/>
          <p:nvPr/>
        </p:nvSpPr>
        <p:spPr>
          <a:xfrm>
            <a:off x="799196" y="1123122"/>
            <a:ext cx="940152" cy="209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a destra 5">
            <a:extLst>
              <a:ext uri="{FF2B5EF4-FFF2-40B4-BE49-F238E27FC236}">
                <a16:creationId xmlns:a16="http://schemas.microsoft.com/office/drawing/2014/main" id="{8705CFCE-33F3-4793-BAD7-3248D2D9115E}"/>
              </a:ext>
            </a:extLst>
          </p:cNvPr>
          <p:cNvSpPr/>
          <p:nvPr/>
        </p:nvSpPr>
        <p:spPr>
          <a:xfrm>
            <a:off x="3016188" y="2549238"/>
            <a:ext cx="679917" cy="625876"/>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11288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84E385E8-82F0-4FD8-922C-8339940DC60B}"/>
              </a:ext>
            </a:extLst>
          </p:cNvPr>
          <p:cNvSpPr/>
          <p:nvPr/>
        </p:nvSpPr>
        <p:spPr>
          <a:xfrm>
            <a:off x="799196" y="1130379"/>
            <a:ext cx="940152" cy="209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testo 2">
            <a:extLst>
              <a:ext uri="{FF2B5EF4-FFF2-40B4-BE49-F238E27FC236}">
                <a16:creationId xmlns:a16="http://schemas.microsoft.com/office/drawing/2014/main" id="{29BFEB2F-A22C-488A-BED7-4994E4BFF058}"/>
              </a:ext>
            </a:extLst>
          </p:cNvPr>
          <p:cNvSpPr>
            <a:spLocks noGrp="1"/>
          </p:cNvSpPr>
          <p:nvPr>
            <p:ph type="body" idx="1"/>
          </p:nvPr>
        </p:nvSpPr>
        <p:spPr>
          <a:xfrm>
            <a:off x="181428" y="790959"/>
            <a:ext cx="8708572" cy="678839"/>
          </a:xfrm>
        </p:spPr>
        <p:txBody>
          <a:bodyPr/>
          <a:lstStyle/>
          <a:p>
            <a:r>
              <a:rPr lang="en-US" dirty="0"/>
              <a:t>We decide to ask the user to input his password twice. In this way the user has a way of knowing that he entered the password he intended to.</a:t>
            </a:r>
          </a:p>
          <a:p>
            <a:endParaRPr lang="it-IT" dirty="0"/>
          </a:p>
        </p:txBody>
      </p:sp>
      <p:pic>
        <p:nvPicPr>
          <p:cNvPr id="5" name="Immagine 4">
            <a:extLst>
              <a:ext uri="{FF2B5EF4-FFF2-40B4-BE49-F238E27FC236}">
                <a16:creationId xmlns:a16="http://schemas.microsoft.com/office/drawing/2014/main" id="{75A9D12B-0A42-4608-A8A5-CA73F1FD609F}"/>
              </a:ext>
            </a:extLst>
          </p:cNvPr>
          <p:cNvPicPr>
            <a:picLocks noChangeAspect="1"/>
          </p:cNvPicPr>
          <p:nvPr/>
        </p:nvPicPr>
        <p:blipFill>
          <a:blip r:embed="rId2"/>
          <a:stretch>
            <a:fillRect/>
          </a:stretch>
        </p:blipFill>
        <p:spPr>
          <a:xfrm>
            <a:off x="2162629" y="1483803"/>
            <a:ext cx="2039256" cy="2890020"/>
          </a:xfrm>
          <a:prstGeom prst="rect">
            <a:avLst/>
          </a:prstGeom>
        </p:spPr>
      </p:pic>
      <p:pic>
        <p:nvPicPr>
          <p:cNvPr id="6" name="Immagine 5">
            <a:extLst>
              <a:ext uri="{FF2B5EF4-FFF2-40B4-BE49-F238E27FC236}">
                <a16:creationId xmlns:a16="http://schemas.microsoft.com/office/drawing/2014/main" id="{A64831D1-6E87-4B3D-B2F6-F9D3E7F49BE1}"/>
              </a:ext>
            </a:extLst>
          </p:cNvPr>
          <p:cNvPicPr>
            <a:picLocks noChangeAspect="1"/>
          </p:cNvPicPr>
          <p:nvPr/>
        </p:nvPicPr>
        <p:blipFill>
          <a:blip r:embed="rId3"/>
          <a:stretch>
            <a:fillRect/>
          </a:stretch>
        </p:blipFill>
        <p:spPr>
          <a:xfrm>
            <a:off x="5123543" y="1483803"/>
            <a:ext cx="1418036" cy="2914852"/>
          </a:xfrm>
          <a:prstGeom prst="rect">
            <a:avLst/>
          </a:prstGeom>
        </p:spPr>
      </p:pic>
      <p:sp>
        <p:nvSpPr>
          <p:cNvPr id="8" name="CasellaDiTesto 7">
            <a:extLst>
              <a:ext uri="{FF2B5EF4-FFF2-40B4-BE49-F238E27FC236}">
                <a16:creationId xmlns:a16="http://schemas.microsoft.com/office/drawing/2014/main" id="{719E3860-751A-401C-9450-093A5DCE82BA}"/>
              </a:ext>
            </a:extLst>
          </p:cNvPr>
          <p:cNvSpPr txBox="1"/>
          <p:nvPr/>
        </p:nvSpPr>
        <p:spPr>
          <a:xfrm>
            <a:off x="3135085" y="4516083"/>
            <a:ext cx="2873829" cy="268407"/>
          </a:xfrm>
          <a:prstGeom prst="rect">
            <a:avLst/>
          </a:prstGeom>
          <a:noFill/>
        </p:spPr>
        <p:txBody>
          <a:bodyPr wrap="square">
            <a:spAutoFit/>
          </a:bodyPr>
          <a:lstStyle/>
          <a:p>
            <a:pPr marL="146050">
              <a:lnSpc>
                <a:spcPct val="115000"/>
              </a:lnSpc>
              <a:buClr>
                <a:schemeClr val="accent1"/>
              </a:buClr>
              <a:buSzPts val="1300"/>
            </a:pPr>
            <a:r>
              <a:rPr lang="en-US" sz="1100" dirty="0">
                <a:solidFill>
                  <a:schemeClr val="accent1"/>
                </a:solidFill>
                <a:latin typeface="Lato"/>
                <a:ea typeface="Lato"/>
                <a:cs typeface="Lato"/>
                <a:sym typeface="Lato"/>
              </a:rPr>
              <a:t>Registration page: before and after</a:t>
            </a:r>
            <a:endParaRPr lang="it-IT" sz="1100" dirty="0">
              <a:solidFill>
                <a:schemeClr val="accent1"/>
              </a:solidFill>
              <a:latin typeface="Lato"/>
              <a:ea typeface="Lato"/>
              <a:cs typeface="Lato"/>
              <a:sym typeface="Lato"/>
            </a:endParaRPr>
          </a:p>
        </p:txBody>
      </p:sp>
      <p:sp>
        <p:nvSpPr>
          <p:cNvPr id="7" name="Freccia a destra 6">
            <a:extLst>
              <a:ext uri="{FF2B5EF4-FFF2-40B4-BE49-F238E27FC236}">
                <a16:creationId xmlns:a16="http://schemas.microsoft.com/office/drawing/2014/main" id="{662923AA-169A-46BE-916C-9DD8A8AC7087}"/>
              </a:ext>
            </a:extLst>
          </p:cNvPr>
          <p:cNvSpPr/>
          <p:nvPr/>
        </p:nvSpPr>
        <p:spPr>
          <a:xfrm>
            <a:off x="4152529" y="2628291"/>
            <a:ext cx="679917" cy="625876"/>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90900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Introduction</a:t>
            </a:r>
            <a:endParaRPr dirty="0"/>
          </a:p>
        </p:txBody>
      </p:sp>
      <p:sp>
        <p:nvSpPr>
          <p:cNvPr id="192" name="Google Shape;192;p20"/>
          <p:cNvSpPr txBox="1">
            <a:spLocks noGrp="1"/>
          </p:cNvSpPr>
          <p:nvPr>
            <p:ph type="body" idx="1"/>
          </p:nvPr>
        </p:nvSpPr>
        <p:spPr>
          <a:xfrm>
            <a:off x="1108894" y="2074436"/>
            <a:ext cx="7122900" cy="2608535"/>
          </a:xfrm>
          <a:prstGeom prst="rect">
            <a:avLst/>
          </a:prstGeom>
        </p:spPr>
        <p:txBody>
          <a:bodyPr spcFirstLastPara="1" wrap="square" lIns="91425" tIns="91425" rIns="91425" bIns="91425" anchor="t" anchorCtr="0">
            <a:noAutofit/>
          </a:bodyPr>
          <a:lstStyle/>
          <a:p>
            <a:pPr marL="0" indent="0">
              <a:spcAft>
                <a:spcPts val="1600"/>
              </a:spcAft>
              <a:buNone/>
            </a:pPr>
            <a:r>
              <a:rPr lang="en-US" sz="1100"/>
              <a:t>R.O.M.A. is an Android app for reporting episodes of urban decay to the competent authorities.</a:t>
            </a:r>
          </a:p>
          <a:p>
            <a:pPr marL="0" indent="0">
              <a:spcAft>
                <a:spcPts val="1600"/>
              </a:spcAft>
              <a:buNone/>
            </a:pPr>
            <a:r>
              <a:rPr lang="en-US" sz="1100"/>
              <a:t>The </a:t>
            </a:r>
            <a:r>
              <a:rPr lang="en-US" sz="1100" dirty="0"/>
              <a:t>development of this software is based on a User Centered Design.</a:t>
            </a:r>
          </a:p>
          <a:p>
            <a:pPr marL="0" lvl="0" indent="0" algn="l" rtl="0">
              <a:spcBef>
                <a:spcPts val="0"/>
              </a:spcBef>
              <a:spcAft>
                <a:spcPts val="1600"/>
              </a:spcAft>
              <a:buNone/>
            </a:pPr>
            <a:r>
              <a:rPr lang="en-US" sz="1100"/>
              <a:t>The idea for this app comes from the fact that currently in Italy the procedure for reporting urban problems is quite inconvenient: after finding out which is the responsible entity (municipality, province, region, private companies…) the most used mean of communication is a registered letter with return receipt, or PEC, or a simple email.</a:t>
            </a:r>
          </a:p>
          <a:p>
            <a:pPr marL="0" lvl="0" indent="0" algn="l" rtl="0">
              <a:spcBef>
                <a:spcPts val="0"/>
              </a:spcBef>
              <a:spcAft>
                <a:spcPts val="1600"/>
              </a:spcAft>
              <a:buNone/>
            </a:pPr>
            <a:r>
              <a:rPr lang="en-US" sz="1100"/>
              <a:t>Our idea is to simplify this process with the development of R.O.M.A., which aims to reduce waiting times and distances between citizens and competent authorities.</a:t>
            </a:r>
          </a:p>
          <a:p>
            <a:pPr marL="0" lvl="0" indent="0" algn="l" rtl="0">
              <a:spcBef>
                <a:spcPts val="0"/>
              </a:spcBef>
              <a:spcAft>
                <a:spcPts val="1600"/>
              </a:spcAft>
              <a:buNone/>
            </a:pPr>
            <a:endParaRPr lang="en-US" sz="1100" dirty="0"/>
          </a:p>
          <a:p>
            <a:pPr marL="0" lvl="0" indent="0" algn="l" rtl="0">
              <a:spcBef>
                <a:spcPts val="0"/>
              </a:spcBef>
              <a:spcAft>
                <a:spcPts val="1600"/>
              </a:spcAft>
              <a:buNone/>
            </a:pPr>
            <a:endParaRPr lang="en-US" sz="1400" dirty="0"/>
          </a:p>
          <a:p>
            <a:pPr marL="0" lvl="0" indent="0" algn="l" rtl="0">
              <a:spcBef>
                <a:spcPts val="0"/>
              </a:spcBef>
              <a:spcAft>
                <a:spcPts val="1600"/>
              </a:spcAft>
              <a:buNone/>
            </a:pPr>
            <a:endParaRPr lang="en-US"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FD1D3012-3D94-4D5B-8F9F-7F035DCB0570}"/>
              </a:ext>
            </a:extLst>
          </p:cNvPr>
          <p:cNvSpPr/>
          <p:nvPr/>
        </p:nvSpPr>
        <p:spPr>
          <a:xfrm>
            <a:off x="799196" y="1123122"/>
            <a:ext cx="940152" cy="209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testo 2">
            <a:extLst>
              <a:ext uri="{FF2B5EF4-FFF2-40B4-BE49-F238E27FC236}">
                <a16:creationId xmlns:a16="http://schemas.microsoft.com/office/drawing/2014/main" id="{6DB283A7-F2D8-4B7C-9E59-2E2A5BA9D541}"/>
              </a:ext>
            </a:extLst>
          </p:cNvPr>
          <p:cNvSpPr>
            <a:spLocks noGrp="1"/>
          </p:cNvSpPr>
          <p:nvPr>
            <p:ph type="body" idx="1"/>
          </p:nvPr>
        </p:nvSpPr>
        <p:spPr>
          <a:xfrm>
            <a:off x="627850" y="630247"/>
            <a:ext cx="3842550" cy="492875"/>
          </a:xfrm>
        </p:spPr>
        <p:txBody>
          <a:bodyPr/>
          <a:lstStyle/>
          <a:p>
            <a:r>
              <a:rPr lang="en-US" sz="1400" dirty="0"/>
              <a:t>We add an Info page into the app</a:t>
            </a:r>
          </a:p>
        </p:txBody>
      </p:sp>
      <p:pic>
        <p:nvPicPr>
          <p:cNvPr id="5" name="Immagine 4">
            <a:extLst>
              <a:ext uri="{FF2B5EF4-FFF2-40B4-BE49-F238E27FC236}">
                <a16:creationId xmlns:a16="http://schemas.microsoft.com/office/drawing/2014/main" id="{F0DA1B32-37F1-456A-9D88-09B73CE15013}"/>
              </a:ext>
            </a:extLst>
          </p:cNvPr>
          <p:cNvPicPr>
            <a:picLocks noChangeAspect="1"/>
          </p:cNvPicPr>
          <p:nvPr/>
        </p:nvPicPr>
        <p:blipFill>
          <a:blip r:embed="rId2"/>
          <a:stretch>
            <a:fillRect/>
          </a:stretch>
        </p:blipFill>
        <p:spPr>
          <a:xfrm>
            <a:off x="3380631" y="1174806"/>
            <a:ext cx="1598966" cy="3286763"/>
          </a:xfrm>
          <a:prstGeom prst="rect">
            <a:avLst/>
          </a:prstGeom>
        </p:spPr>
      </p:pic>
      <p:sp>
        <p:nvSpPr>
          <p:cNvPr id="7" name="CasellaDiTesto 6">
            <a:extLst>
              <a:ext uri="{FF2B5EF4-FFF2-40B4-BE49-F238E27FC236}">
                <a16:creationId xmlns:a16="http://schemas.microsoft.com/office/drawing/2014/main" id="{852B3B21-D3B5-447A-A9B3-5142F6148574}"/>
              </a:ext>
            </a:extLst>
          </p:cNvPr>
          <p:cNvSpPr txBox="1"/>
          <p:nvPr/>
        </p:nvSpPr>
        <p:spPr>
          <a:xfrm>
            <a:off x="3697866" y="4513253"/>
            <a:ext cx="964496" cy="268407"/>
          </a:xfrm>
          <a:prstGeom prst="rect">
            <a:avLst/>
          </a:prstGeom>
          <a:noFill/>
        </p:spPr>
        <p:txBody>
          <a:bodyPr wrap="square">
            <a:spAutoFit/>
          </a:bodyPr>
          <a:lstStyle/>
          <a:p>
            <a:pPr marL="146050">
              <a:lnSpc>
                <a:spcPct val="115000"/>
              </a:lnSpc>
              <a:buClr>
                <a:schemeClr val="accent1"/>
              </a:buClr>
              <a:buSzPts val="1300"/>
            </a:pPr>
            <a:r>
              <a:rPr lang="it-IT" sz="1100" dirty="0">
                <a:solidFill>
                  <a:schemeClr val="accent1"/>
                </a:solidFill>
                <a:latin typeface="Lato"/>
                <a:ea typeface="Lato"/>
                <a:cs typeface="Lato"/>
                <a:sym typeface="Lato"/>
              </a:rPr>
              <a:t>Info page</a:t>
            </a:r>
          </a:p>
        </p:txBody>
      </p:sp>
    </p:spTree>
    <p:extLst>
      <p:ext uri="{BB962C8B-B14F-4D97-AF65-F5344CB8AC3E}">
        <p14:creationId xmlns:p14="http://schemas.microsoft.com/office/powerpoint/2010/main" val="3487897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344DF9F-380E-4394-8F48-8D1D098D1A91}"/>
              </a:ext>
            </a:extLst>
          </p:cNvPr>
          <p:cNvSpPr/>
          <p:nvPr/>
        </p:nvSpPr>
        <p:spPr>
          <a:xfrm>
            <a:off x="799196" y="1123122"/>
            <a:ext cx="940152" cy="209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92E5AA86-1EF0-4463-B2E0-442AC6289265}"/>
              </a:ext>
            </a:extLst>
          </p:cNvPr>
          <p:cNvPicPr>
            <a:picLocks noChangeAspect="1"/>
          </p:cNvPicPr>
          <p:nvPr/>
        </p:nvPicPr>
        <p:blipFill>
          <a:blip r:embed="rId2"/>
          <a:stretch>
            <a:fillRect/>
          </a:stretch>
        </p:blipFill>
        <p:spPr>
          <a:xfrm>
            <a:off x="2286000" y="1092933"/>
            <a:ext cx="4613956" cy="3717065"/>
          </a:xfrm>
          <a:prstGeom prst="rect">
            <a:avLst/>
          </a:prstGeom>
        </p:spPr>
      </p:pic>
      <p:sp>
        <p:nvSpPr>
          <p:cNvPr id="7" name="CasellaDiTesto 6">
            <a:extLst>
              <a:ext uri="{FF2B5EF4-FFF2-40B4-BE49-F238E27FC236}">
                <a16:creationId xmlns:a16="http://schemas.microsoft.com/office/drawing/2014/main" id="{CFC61D2E-4461-4E8C-92F2-AAB8C5BBD324}"/>
              </a:ext>
            </a:extLst>
          </p:cNvPr>
          <p:cNvSpPr txBox="1"/>
          <p:nvPr/>
        </p:nvSpPr>
        <p:spPr>
          <a:xfrm>
            <a:off x="508000" y="809554"/>
            <a:ext cx="8454572" cy="566758"/>
          </a:xfrm>
          <a:prstGeom prst="rect">
            <a:avLst/>
          </a:prstGeom>
          <a:noFill/>
        </p:spPr>
        <p:txBody>
          <a:bodyPr wrap="square">
            <a:spAutoFit/>
          </a:bodyPr>
          <a:lstStyle/>
          <a:p>
            <a:pPr marL="457200" indent="-311150">
              <a:lnSpc>
                <a:spcPct val="115000"/>
              </a:lnSpc>
              <a:buClr>
                <a:schemeClr val="accent1"/>
              </a:buClr>
              <a:buSzPts val="1300"/>
              <a:buFont typeface="Lato"/>
              <a:buChar char="●"/>
            </a:pPr>
            <a:r>
              <a:rPr lang="en-US" dirty="0">
                <a:solidFill>
                  <a:schemeClr val="accent1"/>
                </a:solidFill>
                <a:latin typeface="Lato"/>
                <a:ea typeface="Lato"/>
                <a:cs typeface="Lato"/>
                <a:sym typeface="Lato"/>
              </a:rPr>
              <a:t>We allow the user to move from a section to another of the app leaving the unwanted state without any problem.</a:t>
            </a:r>
          </a:p>
        </p:txBody>
      </p:sp>
      <p:sp>
        <p:nvSpPr>
          <p:cNvPr id="9" name="CasellaDiTesto 8">
            <a:extLst>
              <a:ext uri="{FF2B5EF4-FFF2-40B4-BE49-F238E27FC236}">
                <a16:creationId xmlns:a16="http://schemas.microsoft.com/office/drawing/2014/main" id="{A42E42E5-C193-41D8-B110-40E0A266BEFF}"/>
              </a:ext>
            </a:extLst>
          </p:cNvPr>
          <p:cNvSpPr txBox="1"/>
          <p:nvPr/>
        </p:nvSpPr>
        <p:spPr>
          <a:xfrm>
            <a:off x="3149478" y="4541591"/>
            <a:ext cx="2887000" cy="268407"/>
          </a:xfrm>
          <a:prstGeom prst="rect">
            <a:avLst/>
          </a:prstGeom>
          <a:noFill/>
        </p:spPr>
        <p:txBody>
          <a:bodyPr wrap="square">
            <a:spAutoFit/>
          </a:bodyPr>
          <a:lstStyle/>
          <a:p>
            <a:pPr marL="146050">
              <a:lnSpc>
                <a:spcPct val="115000"/>
              </a:lnSpc>
              <a:buClr>
                <a:schemeClr val="accent1"/>
              </a:buClr>
              <a:buSzPts val="1300"/>
            </a:pPr>
            <a:r>
              <a:rPr lang="it-IT" sz="1100" dirty="0">
                <a:solidFill>
                  <a:schemeClr val="accent1"/>
                </a:solidFill>
                <a:latin typeface="Lato"/>
                <a:ea typeface="Lato"/>
                <a:cs typeface="Lato"/>
              </a:rPr>
              <a:t>UI </a:t>
            </a:r>
            <a:r>
              <a:rPr lang="it-IT" sz="1100" dirty="0" err="1">
                <a:solidFill>
                  <a:schemeClr val="accent1"/>
                </a:solidFill>
                <a:latin typeface="Lato"/>
                <a:ea typeface="Lato"/>
                <a:cs typeface="Lato"/>
              </a:rPr>
              <a:t>elements</a:t>
            </a:r>
            <a:r>
              <a:rPr lang="it-IT" sz="1100" dirty="0">
                <a:solidFill>
                  <a:schemeClr val="accent1"/>
                </a:solidFill>
                <a:latin typeface="Lato"/>
                <a:ea typeface="Lato"/>
                <a:cs typeface="Lato"/>
              </a:rPr>
              <a:t> </a:t>
            </a:r>
            <a:r>
              <a:rPr lang="it-IT" sz="1100" dirty="0" err="1">
                <a:solidFill>
                  <a:schemeClr val="accent1"/>
                </a:solidFill>
                <a:latin typeface="Lato"/>
                <a:ea typeface="Lato"/>
                <a:cs typeface="Lato"/>
              </a:rPr>
              <a:t>that</a:t>
            </a:r>
            <a:r>
              <a:rPr lang="it-IT" sz="1100" dirty="0">
                <a:solidFill>
                  <a:schemeClr val="accent1"/>
                </a:solidFill>
                <a:latin typeface="Lato"/>
                <a:ea typeface="Lato"/>
                <a:cs typeface="Lato"/>
              </a:rPr>
              <a:t> </a:t>
            </a:r>
            <a:r>
              <a:rPr lang="it-IT" sz="1100" dirty="0" err="1">
                <a:solidFill>
                  <a:schemeClr val="accent1"/>
                </a:solidFill>
                <a:latin typeface="Lato"/>
                <a:ea typeface="Lato"/>
                <a:cs typeface="Lato"/>
              </a:rPr>
              <a:t>allow</a:t>
            </a:r>
            <a:r>
              <a:rPr lang="it-IT" sz="1100" dirty="0">
                <a:solidFill>
                  <a:schemeClr val="accent1"/>
                </a:solidFill>
                <a:latin typeface="Lato"/>
                <a:ea typeface="Lato"/>
                <a:cs typeface="Lato"/>
              </a:rPr>
              <a:t> to go back a step</a:t>
            </a:r>
          </a:p>
        </p:txBody>
      </p:sp>
    </p:spTree>
    <p:extLst>
      <p:ext uri="{BB962C8B-B14F-4D97-AF65-F5344CB8AC3E}">
        <p14:creationId xmlns:p14="http://schemas.microsoft.com/office/powerpoint/2010/main" val="3093995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818915" y="1961402"/>
            <a:ext cx="7879322"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User-based evaluation technique – think aloud</a:t>
            </a:r>
            <a:endParaRPr lang="en-GB" sz="2000" dirty="0"/>
          </a:p>
        </p:txBody>
      </p:sp>
      <p:sp>
        <p:nvSpPr>
          <p:cNvPr id="5" name="Google Shape;647;p34">
            <a:extLst>
              <a:ext uri="{FF2B5EF4-FFF2-40B4-BE49-F238E27FC236}">
                <a16:creationId xmlns:a16="http://schemas.microsoft.com/office/drawing/2014/main" id="{4AB59A4B-E644-4635-9015-F80B247F10D5}"/>
              </a:ext>
            </a:extLst>
          </p:cNvPr>
          <p:cNvSpPr txBox="1">
            <a:spLocks/>
          </p:cNvSpPr>
          <p:nvPr/>
        </p:nvSpPr>
        <p:spPr>
          <a:xfrm>
            <a:off x="818915" y="2496602"/>
            <a:ext cx="7338114" cy="131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Font typeface="Lato"/>
              <a:buNone/>
            </a:pPr>
            <a:r>
              <a:rPr lang="en-US" sz="1400" dirty="0"/>
              <a:t>The think aloud is a kind of evaluation based on some simple rules.</a:t>
            </a:r>
          </a:p>
          <a:p>
            <a:pPr marL="0" indent="0">
              <a:buFont typeface="Lato"/>
              <a:buNone/>
            </a:pPr>
            <a:r>
              <a:rPr lang="en-US" sz="1400" dirty="0"/>
              <a:t>In particular, the user is asked to perform a determined number of task and he has to voice his thoughts about what he is doing and what he thinks is happening. </a:t>
            </a:r>
          </a:p>
          <a:p>
            <a:pPr marL="0" indent="0">
              <a:buFont typeface="Lato"/>
              <a:buNone/>
            </a:pPr>
            <a:r>
              <a:rPr lang="en-US" sz="1400" dirty="0"/>
              <a:t>Generally, in this phase, evaluators records all the user’s actions and problem.</a:t>
            </a:r>
          </a:p>
          <a:p>
            <a:pPr marL="0" indent="0">
              <a:buFont typeface="Lato"/>
              <a:buNone/>
            </a:pPr>
            <a:endParaRPr lang="en-US" sz="1400" dirty="0"/>
          </a:p>
          <a:p>
            <a:pPr marL="0" indent="0">
              <a:buFont typeface="Lato"/>
              <a:buNone/>
            </a:pPr>
            <a:endParaRPr lang="en-US" sz="1400" dirty="0"/>
          </a:p>
          <a:p>
            <a:pPr marL="0" indent="0">
              <a:buFont typeface="Lato"/>
              <a:buNone/>
            </a:pPr>
            <a:r>
              <a:rPr lang="en-US" sz="1400" dirty="0"/>
              <a:t>After the think aloud evaluation, we have decided to modify our application and to add some features. In the following slides we will show the changes.</a:t>
            </a:r>
          </a:p>
          <a:p>
            <a:pPr marL="0" indent="0">
              <a:buFont typeface="Lato"/>
              <a:buNone/>
            </a:pPr>
            <a:endParaRPr lang="en-US" sz="1400" dirty="0"/>
          </a:p>
          <a:p>
            <a:pPr marL="0" indent="0">
              <a:buFont typeface="Lato"/>
              <a:buNone/>
            </a:pPr>
            <a:endParaRPr lang="en-US" sz="1400" dirty="0"/>
          </a:p>
        </p:txBody>
      </p:sp>
      <p:sp>
        <p:nvSpPr>
          <p:cNvPr id="4" name="Google Shape;191;p20">
            <a:extLst>
              <a:ext uri="{FF2B5EF4-FFF2-40B4-BE49-F238E27FC236}">
                <a16:creationId xmlns:a16="http://schemas.microsoft.com/office/drawing/2014/main" id="{2164FC80-5857-423B-A3BF-C1ED9090A697}"/>
              </a:ext>
            </a:extLst>
          </p:cNvPr>
          <p:cNvSpPr txBox="1">
            <a:spLocks/>
          </p:cNvSpPr>
          <p:nvPr/>
        </p:nvSpPr>
        <p:spPr>
          <a:xfrm>
            <a:off x="818915" y="1273566"/>
            <a:ext cx="7879322"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2800" dirty="0"/>
              <a:t>Third prototype</a:t>
            </a:r>
            <a:endParaRPr lang="en-GB" sz="2800" dirty="0"/>
          </a:p>
        </p:txBody>
      </p:sp>
    </p:spTree>
    <p:extLst>
      <p:ext uri="{BB962C8B-B14F-4D97-AF65-F5344CB8AC3E}">
        <p14:creationId xmlns:p14="http://schemas.microsoft.com/office/powerpoint/2010/main" val="1870201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F38FBB81-8BF7-4479-AFBE-1C4AB95B0C81}"/>
              </a:ext>
            </a:extLst>
          </p:cNvPr>
          <p:cNvSpPr>
            <a:spLocks noChangeAspect="1" noChangeArrowheads="1"/>
          </p:cNvSpPr>
          <p:nvPr/>
        </p:nvSpPr>
        <p:spPr bwMode="auto">
          <a:xfrm>
            <a:off x="1483018" y="2419350"/>
            <a:ext cx="3241382" cy="3241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7" name="CasellaDiTesto 6">
            <a:extLst>
              <a:ext uri="{FF2B5EF4-FFF2-40B4-BE49-F238E27FC236}">
                <a16:creationId xmlns:a16="http://schemas.microsoft.com/office/drawing/2014/main" id="{75B71730-60EF-4161-A8BB-095859505406}"/>
              </a:ext>
            </a:extLst>
          </p:cNvPr>
          <p:cNvSpPr txBox="1"/>
          <p:nvPr/>
        </p:nvSpPr>
        <p:spPr>
          <a:xfrm>
            <a:off x="2214435" y="4359613"/>
            <a:ext cx="1377234" cy="261610"/>
          </a:xfrm>
          <a:prstGeom prst="rect">
            <a:avLst/>
          </a:prstGeom>
          <a:noFill/>
        </p:spPr>
        <p:txBody>
          <a:bodyPr wrap="square">
            <a:spAutoFit/>
          </a:bodyPr>
          <a:lstStyle/>
          <a:p>
            <a:r>
              <a:rPr lang="en-US" sz="1100" dirty="0">
                <a:solidFill>
                  <a:schemeClr val="accent1"/>
                </a:solidFill>
                <a:latin typeface="Lato"/>
                <a:cs typeface="Lato"/>
              </a:rPr>
              <a:t>Login page: before</a:t>
            </a:r>
            <a:endParaRPr lang="it-IT" sz="1100" dirty="0">
              <a:solidFill>
                <a:schemeClr val="accent1"/>
              </a:solidFill>
              <a:latin typeface="Lato"/>
              <a:cs typeface="Lato"/>
            </a:endParaRPr>
          </a:p>
        </p:txBody>
      </p:sp>
      <p:sp>
        <p:nvSpPr>
          <p:cNvPr id="11" name="CasellaDiTesto 10">
            <a:extLst>
              <a:ext uri="{FF2B5EF4-FFF2-40B4-BE49-F238E27FC236}">
                <a16:creationId xmlns:a16="http://schemas.microsoft.com/office/drawing/2014/main" id="{9BDA8CF6-DE9F-4CDA-872A-FB56A6ABAC61}"/>
              </a:ext>
            </a:extLst>
          </p:cNvPr>
          <p:cNvSpPr txBox="1"/>
          <p:nvPr/>
        </p:nvSpPr>
        <p:spPr>
          <a:xfrm>
            <a:off x="493485" y="653082"/>
            <a:ext cx="7733220" cy="300403"/>
          </a:xfrm>
          <a:prstGeom prst="rect">
            <a:avLst/>
          </a:prstGeom>
          <a:noFill/>
        </p:spPr>
        <p:txBody>
          <a:bodyPr wrap="square">
            <a:spAutoFit/>
          </a:bodyPr>
          <a:lstStyle/>
          <a:p>
            <a:pPr marL="457200" indent="-311150">
              <a:lnSpc>
                <a:spcPct val="115000"/>
              </a:lnSpc>
              <a:buClr>
                <a:schemeClr val="accent1"/>
              </a:buClr>
              <a:buSzPts val="1300"/>
              <a:buFont typeface="Lato"/>
              <a:buChar char="●"/>
            </a:pPr>
            <a:r>
              <a:rPr lang="en-US" sz="1300" dirty="0">
                <a:solidFill>
                  <a:schemeClr val="accent1"/>
                </a:solidFill>
                <a:latin typeface="Lato"/>
                <a:ea typeface="Lato"/>
                <a:cs typeface="Lato"/>
                <a:sym typeface="Lato"/>
              </a:rPr>
              <a:t>We add a login feature using external social media accounts</a:t>
            </a:r>
          </a:p>
        </p:txBody>
      </p:sp>
      <p:sp>
        <p:nvSpPr>
          <p:cNvPr id="12" name="Rettangolo 11">
            <a:extLst>
              <a:ext uri="{FF2B5EF4-FFF2-40B4-BE49-F238E27FC236}">
                <a16:creationId xmlns:a16="http://schemas.microsoft.com/office/drawing/2014/main" id="{C894310D-935E-4C3A-9EAD-132A8F05DC85}"/>
              </a:ext>
            </a:extLst>
          </p:cNvPr>
          <p:cNvSpPr/>
          <p:nvPr/>
        </p:nvSpPr>
        <p:spPr>
          <a:xfrm>
            <a:off x="799196" y="1123122"/>
            <a:ext cx="940152" cy="209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99C31BC5-0FFC-4308-9DC0-19A49669121E}"/>
              </a:ext>
            </a:extLst>
          </p:cNvPr>
          <p:cNvPicPr>
            <a:picLocks noChangeAspect="1"/>
          </p:cNvPicPr>
          <p:nvPr/>
        </p:nvPicPr>
        <p:blipFill>
          <a:blip r:embed="rId2"/>
          <a:stretch>
            <a:fillRect/>
          </a:stretch>
        </p:blipFill>
        <p:spPr>
          <a:xfrm>
            <a:off x="2128299" y="1091506"/>
            <a:ext cx="1549506" cy="3185095"/>
          </a:xfrm>
          <a:prstGeom prst="rect">
            <a:avLst/>
          </a:prstGeom>
        </p:spPr>
      </p:pic>
      <p:pic>
        <p:nvPicPr>
          <p:cNvPr id="10" name="Immagine 9">
            <a:extLst>
              <a:ext uri="{FF2B5EF4-FFF2-40B4-BE49-F238E27FC236}">
                <a16:creationId xmlns:a16="http://schemas.microsoft.com/office/drawing/2014/main" id="{37E05104-22D2-4A20-A1CC-B1E8876AFD6B}"/>
              </a:ext>
            </a:extLst>
          </p:cNvPr>
          <p:cNvPicPr>
            <a:picLocks noChangeAspect="1"/>
          </p:cNvPicPr>
          <p:nvPr/>
        </p:nvPicPr>
        <p:blipFill>
          <a:blip r:embed="rId3"/>
          <a:stretch>
            <a:fillRect/>
          </a:stretch>
        </p:blipFill>
        <p:spPr>
          <a:xfrm>
            <a:off x="5492944" y="1102068"/>
            <a:ext cx="1539228" cy="3163970"/>
          </a:xfrm>
          <a:prstGeom prst="rect">
            <a:avLst/>
          </a:prstGeom>
        </p:spPr>
      </p:pic>
      <p:sp>
        <p:nvSpPr>
          <p:cNvPr id="14" name="CasellaDiTesto 13">
            <a:extLst>
              <a:ext uri="{FF2B5EF4-FFF2-40B4-BE49-F238E27FC236}">
                <a16:creationId xmlns:a16="http://schemas.microsoft.com/office/drawing/2014/main" id="{F906D189-11FD-45BD-AF3B-E543EAFE8B35}"/>
              </a:ext>
            </a:extLst>
          </p:cNvPr>
          <p:cNvSpPr txBox="1"/>
          <p:nvPr/>
        </p:nvSpPr>
        <p:spPr>
          <a:xfrm>
            <a:off x="5638801" y="4359613"/>
            <a:ext cx="4572000" cy="261610"/>
          </a:xfrm>
          <a:prstGeom prst="rect">
            <a:avLst/>
          </a:prstGeom>
          <a:noFill/>
        </p:spPr>
        <p:txBody>
          <a:bodyPr wrap="square">
            <a:spAutoFit/>
          </a:bodyPr>
          <a:lstStyle/>
          <a:p>
            <a:r>
              <a:rPr lang="en-US" sz="1100" dirty="0">
                <a:solidFill>
                  <a:schemeClr val="accent1"/>
                </a:solidFill>
                <a:latin typeface="Lato"/>
                <a:cs typeface="Lato"/>
              </a:rPr>
              <a:t>Login page: after</a:t>
            </a:r>
            <a:endParaRPr lang="it-IT" sz="1100" dirty="0">
              <a:solidFill>
                <a:schemeClr val="accent1"/>
              </a:solidFill>
              <a:latin typeface="Lato"/>
              <a:cs typeface="Lato"/>
            </a:endParaRPr>
          </a:p>
        </p:txBody>
      </p:sp>
    </p:spTree>
    <p:extLst>
      <p:ext uri="{BB962C8B-B14F-4D97-AF65-F5344CB8AC3E}">
        <p14:creationId xmlns:p14="http://schemas.microsoft.com/office/powerpoint/2010/main" val="3933696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84E385E8-82F0-4FD8-922C-8339940DC60B}"/>
              </a:ext>
            </a:extLst>
          </p:cNvPr>
          <p:cNvSpPr/>
          <p:nvPr/>
        </p:nvSpPr>
        <p:spPr>
          <a:xfrm>
            <a:off x="799196" y="1130379"/>
            <a:ext cx="940152" cy="209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testo 2">
            <a:extLst>
              <a:ext uri="{FF2B5EF4-FFF2-40B4-BE49-F238E27FC236}">
                <a16:creationId xmlns:a16="http://schemas.microsoft.com/office/drawing/2014/main" id="{29BFEB2F-A22C-488A-BED7-4994E4BFF058}"/>
              </a:ext>
            </a:extLst>
          </p:cNvPr>
          <p:cNvSpPr>
            <a:spLocks noGrp="1"/>
          </p:cNvSpPr>
          <p:nvPr>
            <p:ph type="body" idx="1"/>
          </p:nvPr>
        </p:nvSpPr>
        <p:spPr>
          <a:xfrm>
            <a:off x="799196" y="790959"/>
            <a:ext cx="8708572" cy="678839"/>
          </a:xfrm>
        </p:spPr>
        <p:txBody>
          <a:bodyPr/>
          <a:lstStyle/>
          <a:p>
            <a:r>
              <a:rPr lang="en-US" dirty="0"/>
              <a:t>We add the possibility to change the username</a:t>
            </a:r>
            <a:endParaRPr lang="it-IT" dirty="0"/>
          </a:p>
        </p:txBody>
      </p:sp>
      <p:pic>
        <p:nvPicPr>
          <p:cNvPr id="5" name="Immagine 4">
            <a:extLst>
              <a:ext uri="{FF2B5EF4-FFF2-40B4-BE49-F238E27FC236}">
                <a16:creationId xmlns:a16="http://schemas.microsoft.com/office/drawing/2014/main" id="{D52015E7-09BB-444B-920F-5A9384F2A1D8}"/>
              </a:ext>
            </a:extLst>
          </p:cNvPr>
          <p:cNvPicPr>
            <a:picLocks noChangeAspect="1"/>
          </p:cNvPicPr>
          <p:nvPr/>
        </p:nvPicPr>
        <p:blipFill>
          <a:blip r:embed="rId2"/>
          <a:stretch>
            <a:fillRect/>
          </a:stretch>
        </p:blipFill>
        <p:spPr>
          <a:xfrm>
            <a:off x="3707417" y="1235205"/>
            <a:ext cx="1729166" cy="3554397"/>
          </a:xfrm>
          <a:prstGeom prst="rect">
            <a:avLst/>
          </a:prstGeom>
        </p:spPr>
      </p:pic>
    </p:spTree>
    <p:extLst>
      <p:ext uri="{BB962C8B-B14F-4D97-AF65-F5344CB8AC3E}">
        <p14:creationId xmlns:p14="http://schemas.microsoft.com/office/powerpoint/2010/main" val="2284978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84E385E8-82F0-4FD8-922C-8339940DC60B}"/>
              </a:ext>
            </a:extLst>
          </p:cNvPr>
          <p:cNvSpPr/>
          <p:nvPr/>
        </p:nvSpPr>
        <p:spPr>
          <a:xfrm>
            <a:off x="799196" y="1130379"/>
            <a:ext cx="940152" cy="209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testo 2">
            <a:extLst>
              <a:ext uri="{FF2B5EF4-FFF2-40B4-BE49-F238E27FC236}">
                <a16:creationId xmlns:a16="http://schemas.microsoft.com/office/drawing/2014/main" id="{29BFEB2F-A22C-488A-BED7-4994E4BFF058}"/>
              </a:ext>
            </a:extLst>
          </p:cNvPr>
          <p:cNvSpPr>
            <a:spLocks noGrp="1"/>
          </p:cNvSpPr>
          <p:nvPr>
            <p:ph type="body" idx="1"/>
          </p:nvPr>
        </p:nvSpPr>
        <p:spPr>
          <a:xfrm>
            <a:off x="799196" y="790959"/>
            <a:ext cx="8708572" cy="678839"/>
          </a:xfrm>
        </p:spPr>
        <p:txBody>
          <a:bodyPr/>
          <a:lstStyle/>
          <a:p>
            <a:r>
              <a:rPr lang="it-IT" dirty="0" err="1"/>
              <a:t>We</a:t>
            </a:r>
            <a:r>
              <a:rPr lang="it-IT" dirty="0"/>
              <a:t> </a:t>
            </a:r>
            <a:r>
              <a:rPr lang="it-IT" dirty="0" err="1"/>
              <a:t>add</a:t>
            </a:r>
            <a:r>
              <a:rPr lang="it-IT" dirty="0"/>
              <a:t> the </a:t>
            </a:r>
            <a:r>
              <a:rPr lang="it-IT" dirty="0" err="1"/>
              <a:t>possibility</a:t>
            </a:r>
            <a:r>
              <a:rPr lang="it-IT" dirty="0"/>
              <a:t> to </a:t>
            </a:r>
            <a:r>
              <a:rPr lang="it-IT" dirty="0" err="1"/>
              <a:t>view</a:t>
            </a:r>
            <a:r>
              <a:rPr lang="it-IT" dirty="0"/>
              <a:t> images in full size</a:t>
            </a:r>
            <a:endParaRPr lang="en-US" dirty="0"/>
          </a:p>
        </p:txBody>
      </p:sp>
      <p:pic>
        <p:nvPicPr>
          <p:cNvPr id="6" name="Immagine 5">
            <a:extLst>
              <a:ext uri="{FF2B5EF4-FFF2-40B4-BE49-F238E27FC236}">
                <a16:creationId xmlns:a16="http://schemas.microsoft.com/office/drawing/2014/main" id="{E1EB55E2-5C1C-4D57-BD2A-38E1EF562463}"/>
              </a:ext>
            </a:extLst>
          </p:cNvPr>
          <p:cNvPicPr>
            <a:picLocks noChangeAspect="1"/>
          </p:cNvPicPr>
          <p:nvPr/>
        </p:nvPicPr>
        <p:blipFill>
          <a:blip r:embed="rId2"/>
          <a:stretch>
            <a:fillRect/>
          </a:stretch>
        </p:blipFill>
        <p:spPr>
          <a:xfrm>
            <a:off x="2590792" y="1340031"/>
            <a:ext cx="1697842" cy="3490010"/>
          </a:xfrm>
          <a:prstGeom prst="rect">
            <a:avLst/>
          </a:prstGeom>
        </p:spPr>
      </p:pic>
      <p:sp>
        <p:nvSpPr>
          <p:cNvPr id="7" name="Ovale 6">
            <a:extLst>
              <a:ext uri="{FF2B5EF4-FFF2-40B4-BE49-F238E27FC236}">
                <a16:creationId xmlns:a16="http://schemas.microsoft.com/office/drawing/2014/main" id="{96DBA471-EB60-44A4-81DA-5B31CD4B9E76}"/>
              </a:ext>
            </a:extLst>
          </p:cNvPr>
          <p:cNvSpPr/>
          <p:nvPr/>
        </p:nvSpPr>
        <p:spPr>
          <a:xfrm>
            <a:off x="2558518" y="2526987"/>
            <a:ext cx="774762" cy="7792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9054A55B-593D-4EEE-B7EA-2822C6ED6BB8}"/>
              </a:ext>
            </a:extLst>
          </p:cNvPr>
          <p:cNvPicPr>
            <a:picLocks noChangeAspect="1"/>
          </p:cNvPicPr>
          <p:nvPr/>
        </p:nvPicPr>
        <p:blipFill>
          <a:blip r:embed="rId3"/>
          <a:stretch>
            <a:fillRect/>
          </a:stretch>
        </p:blipFill>
        <p:spPr>
          <a:xfrm>
            <a:off x="4974832" y="1340031"/>
            <a:ext cx="1697842" cy="3490010"/>
          </a:xfrm>
          <a:prstGeom prst="rect">
            <a:avLst/>
          </a:prstGeom>
        </p:spPr>
      </p:pic>
    </p:spTree>
    <p:extLst>
      <p:ext uri="{BB962C8B-B14F-4D97-AF65-F5344CB8AC3E}">
        <p14:creationId xmlns:p14="http://schemas.microsoft.com/office/powerpoint/2010/main" val="1498499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344DF9F-380E-4394-8F48-8D1D098D1A91}"/>
              </a:ext>
            </a:extLst>
          </p:cNvPr>
          <p:cNvSpPr/>
          <p:nvPr/>
        </p:nvSpPr>
        <p:spPr>
          <a:xfrm>
            <a:off x="799196" y="1123122"/>
            <a:ext cx="940152" cy="209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CFC61D2E-4461-4E8C-92F2-AAB8C5BBD324}"/>
              </a:ext>
            </a:extLst>
          </p:cNvPr>
          <p:cNvSpPr txBox="1"/>
          <p:nvPr/>
        </p:nvSpPr>
        <p:spPr>
          <a:xfrm>
            <a:off x="508000" y="809554"/>
            <a:ext cx="8454572" cy="560923"/>
          </a:xfrm>
          <a:prstGeom prst="rect">
            <a:avLst/>
          </a:prstGeom>
          <a:noFill/>
        </p:spPr>
        <p:txBody>
          <a:bodyPr wrap="square">
            <a:spAutoFit/>
          </a:bodyPr>
          <a:lstStyle/>
          <a:p>
            <a:pPr marL="457200" indent="-311150">
              <a:lnSpc>
                <a:spcPct val="115000"/>
              </a:lnSpc>
              <a:buClr>
                <a:schemeClr val="accent1"/>
              </a:buClr>
              <a:buSzPts val="1300"/>
              <a:buFont typeface="Lato"/>
              <a:buChar char="●"/>
            </a:pPr>
            <a:r>
              <a:rPr lang="en-US" dirty="0">
                <a:solidFill>
                  <a:schemeClr val="accent1"/>
                </a:solidFill>
                <a:latin typeface="Lato"/>
                <a:ea typeface="Lato"/>
                <a:cs typeface="Lato"/>
                <a:sym typeface="Lato"/>
              </a:rPr>
              <a:t>We add a Settings page containing buttons to logout, delete your account and read again the Info page</a:t>
            </a:r>
          </a:p>
        </p:txBody>
      </p:sp>
      <p:pic>
        <p:nvPicPr>
          <p:cNvPr id="3" name="Immagine 2">
            <a:extLst>
              <a:ext uri="{FF2B5EF4-FFF2-40B4-BE49-F238E27FC236}">
                <a16:creationId xmlns:a16="http://schemas.microsoft.com/office/drawing/2014/main" id="{0AE2A74F-4ABA-496C-8CDC-560EBFBF56C6}"/>
              </a:ext>
            </a:extLst>
          </p:cNvPr>
          <p:cNvPicPr>
            <a:picLocks noChangeAspect="1"/>
          </p:cNvPicPr>
          <p:nvPr/>
        </p:nvPicPr>
        <p:blipFill>
          <a:blip r:embed="rId2"/>
          <a:stretch>
            <a:fillRect/>
          </a:stretch>
        </p:blipFill>
        <p:spPr>
          <a:xfrm>
            <a:off x="2361823" y="1332774"/>
            <a:ext cx="1645920" cy="3383280"/>
          </a:xfrm>
          <a:prstGeom prst="rect">
            <a:avLst/>
          </a:prstGeom>
        </p:spPr>
      </p:pic>
      <p:pic>
        <p:nvPicPr>
          <p:cNvPr id="6" name="Immagine 5">
            <a:extLst>
              <a:ext uri="{FF2B5EF4-FFF2-40B4-BE49-F238E27FC236}">
                <a16:creationId xmlns:a16="http://schemas.microsoft.com/office/drawing/2014/main" id="{D28F7555-EC34-44C9-BA70-799D7F2354F6}"/>
              </a:ext>
            </a:extLst>
          </p:cNvPr>
          <p:cNvPicPr>
            <a:picLocks noChangeAspect="1"/>
          </p:cNvPicPr>
          <p:nvPr/>
        </p:nvPicPr>
        <p:blipFill>
          <a:blip r:embed="rId3"/>
          <a:stretch>
            <a:fillRect/>
          </a:stretch>
        </p:blipFill>
        <p:spPr>
          <a:xfrm>
            <a:off x="4735286" y="1332774"/>
            <a:ext cx="1645920" cy="3383280"/>
          </a:xfrm>
          <a:prstGeom prst="rect">
            <a:avLst/>
          </a:prstGeom>
        </p:spPr>
      </p:pic>
    </p:spTree>
    <p:extLst>
      <p:ext uri="{BB962C8B-B14F-4D97-AF65-F5344CB8AC3E}">
        <p14:creationId xmlns:p14="http://schemas.microsoft.com/office/powerpoint/2010/main" val="117418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344DF9F-380E-4394-8F48-8D1D098D1A91}"/>
              </a:ext>
            </a:extLst>
          </p:cNvPr>
          <p:cNvSpPr/>
          <p:nvPr/>
        </p:nvSpPr>
        <p:spPr>
          <a:xfrm>
            <a:off x="799196" y="1123122"/>
            <a:ext cx="940152" cy="209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CFC61D2E-4461-4E8C-92F2-AAB8C5BBD324}"/>
              </a:ext>
            </a:extLst>
          </p:cNvPr>
          <p:cNvSpPr txBox="1"/>
          <p:nvPr/>
        </p:nvSpPr>
        <p:spPr>
          <a:xfrm>
            <a:off x="508000" y="809554"/>
            <a:ext cx="8454572" cy="560923"/>
          </a:xfrm>
          <a:prstGeom prst="rect">
            <a:avLst/>
          </a:prstGeom>
          <a:noFill/>
        </p:spPr>
        <p:txBody>
          <a:bodyPr wrap="square">
            <a:spAutoFit/>
          </a:bodyPr>
          <a:lstStyle/>
          <a:p>
            <a:pPr marL="457200" indent="-311150">
              <a:lnSpc>
                <a:spcPct val="115000"/>
              </a:lnSpc>
              <a:buClr>
                <a:schemeClr val="accent1"/>
              </a:buClr>
              <a:buSzPts val="1300"/>
              <a:buFont typeface="Lato"/>
              <a:buChar char="●"/>
            </a:pPr>
            <a:r>
              <a:rPr lang="en-US" dirty="0">
                <a:solidFill>
                  <a:schemeClr val="accent1"/>
                </a:solidFill>
                <a:latin typeface="Lato"/>
                <a:ea typeface="Lato"/>
                <a:cs typeface="Lato"/>
                <a:sym typeface="Lato"/>
              </a:rPr>
              <a:t>We add the possibility to delete a report, removing the relative card from the app, and its relative marker from the map</a:t>
            </a:r>
          </a:p>
        </p:txBody>
      </p:sp>
      <p:pic>
        <p:nvPicPr>
          <p:cNvPr id="3" name="Immagine 2">
            <a:extLst>
              <a:ext uri="{FF2B5EF4-FFF2-40B4-BE49-F238E27FC236}">
                <a16:creationId xmlns:a16="http://schemas.microsoft.com/office/drawing/2014/main" id="{6B178B0F-5F43-4DEC-BF4A-8857C14A7FCA}"/>
              </a:ext>
            </a:extLst>
          </p:cNvPr>
          <p:cNvPicPr>
            <a:picLocks noChangeAspect="1"/>
          </p:cNvPicPr>
          <p:nvPr/>
        </p:nvPicPr>
        <p:blipFill>
          <a:blip r:embed="rId2"/>
          <a:stretch>
            <a:fillRect/>
          </a:stretch>
        </p:blipFill>
        <p:spPr>
          <a:xfrm>
            <a:off x="2528968" y="1533672"/>
            <a:ext cx="1571490" cy="3230284"/>
          </a:xfrm>
          <a:prstGeom prst="rect">
            <a:avLst/>
          </a:prstGeom>
        </p:spPr>
      </p:pic>
      <p:sp>
        <p:nvSpPr>
          <p:cNvPr id="6" name="Ovale 5">
            <a:extLst>
              <a:ext uri="{FF2B5EF4-FFF2-40B4-BE49-F238E27FC236}">
                <a16:creationId xmlns:a16="http://schemas.microsoft.com/office/drawing/2014/main" id="{DADF6D79-19C6-443E-B956-F46F661D1E80}"/>
              </a:ext>
            </a:extLst>
          </p:cNvPr>
          <p:cNvSpPr/>
          <p:nvPr/>
        </p:nvSpPr>
        <p:spPr>
          <a:xfrm>
            <a:off x="2742724" y="4040135"/>
            <a:ext cx="1143977" cy="2040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CC6A758E-AC92-41C3-A970-9BA42B3B7571}"/>
              </a:ext>
            </a:extLst>
          </p:cNvPr>
          <p:cNvPicPr>
            <a:picLocks noChangeAspect="1"/>
          </p:cNvPicPr>
          <p:nvPr/>
        </p:nvPicPr>
        <p:blipFill>
          <a:blip r:embed="rId3"/>
          <a:stretch>
            <a:fillRect/>
          </a:stretch>
        </p:blipFill>
        <p:spPr>
          <a:xfrm>
            <a:off x="5043544" y="1533672"/>
            <a:ext cx="1571489" cy="3230284"/>
          </a:xfrm>
          <a:prstGeom prst="rect">
            <a:avLst/>
          </a:prstGeom>
        </p:spPr>
      </p:pic>
    </p:spTree>
    <p:extLst>
      <p:ext uri="{BB962C8B-B14F-4D97-AF65-F5344CB8AC3E}">
        <p14:creationId xmlns:p14="http://schemas.microsoft.com/office/powerpoint/2010/main" val="2014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818915" y="1368184"/>
            <a:ext cx="7838856" cy="9323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User-based evaluation technique –</a:t>
            </a:r>
            <a:br>
              <a:rPr lang="en-US" dirty="0"/>
            </a:br>
            <a:r>
              <a:rPr lang="en-US" dirty="0"/>
              <a:t> controlled experiment</a:t>
            </a:r>
            <a:endParaRPr lang="en-GB" dirty="0"/>
          </a:p>
        </p:txBody>
      </p:sp>
      <p:sp>
        <p:nvSpPr>
          <p:cNvPr id="5" name="Google Shape;647;p34">
            <a:extLst>
              <a:ext uri="{FF2B5EF4-FFF2-40B4-BE49-F238E27FC236}">
                <a16:creationId xmlns:a16="http://schemas.microsoft.com/office/drawing/2014/main" id="{4AB59A4B-E644-4635-9015-F80B247F10D5}"/>
              </a:ext>
            </a:extLst>
          </p:cNvPr>
          <p:cNvSpPr txBox="1">
            <a:spLocks/>
          </p:cNvSpPr>
          <p:nvPr/>
        </p:nvSpPr>
        <p:spPr>
          <a:xfrm>
            <a:off x="818915" y="2496601"/>
            <a:ext cx="7338114" cy="23772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Font typeface="Lato"/>
              <a:buNone/>
            </a:pPr>
            <a:r>
              <a:rPr lang="en-US" sz="1400" dirty="0">
                <a:sym typeface="Arial"/>
              </a:rPr>
              <a:t>A controlled experiment is when an observer tests a hypothesis by looking for changes brought on by alterations to a variable. </a:t>
            </a:r>
          </a:p>
          <a:p>
            <a:pPr marL="0" indent="0">
              <a:buFont typeface="Lato"/>
              <a:buNone/>
            </a:pPr>
            <a:endParaRPr lang="en-US" sz="1400" dirty="0">
              <a:sym typeface="Arial"/>
            </a:endParaRPr>
          </a:p>
          <a:p>
            <a:pPr marL="0" indent="0">
              <a:buFont typeface="Lato"/>
              <a:buNone/>
            </a:pPr>
            <a:r>
              <a:rPr lang="en-US" sz="1400" dirty="0">
                <a:sym typeface="Arial"/>
              </a:rPr>
              <a:t>In our case the hypothesis was if the first prototype interface of the Homepage is better that the alternative second interface.</a:t>
            </a:r>
            <a:br>
              <a:rPr lang="en-US" sz="1400" dirty="0">
                <a:sym typeface="Arial"/>
              </a:rPr>
            </a:br>
            <a:endParaRPr lang="en-US" sz="1400" dirty="0">
              <a:sym typeface="Arial"/>
            </a:endParaRPr>
          </a:p>
        </p:txBody>
      </p:sp>
    </p:spTree>
    <p:extLst>
      <p:ext uri="{BB962C8B-B14F-4D97-AF65-F5344CB8AC3E}">
        <p14:creationId xmlns:p14="http://schemas.microsoft.com/office/powerpoint/2010/main" val="2075978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F38FBB81-8BF7-4479-AFBE-1C4AB95B0C81}"/>
              </a:ext>
            </a:extLst>
          </p:cNvPr>
          <p:cNvSpPr>
            <a:spLocks noChangeAspect="1" noChangeArrowheads="1"/>
          </p:cNvSpPr>
          <p:nvPr/>
        </p:nvSpPr>
        <p:spPr bwMode="auto">
          <a:xfrm>
            <a:off x="1483018" y="2419350"/>
            <a:ext cx="3241382" cy="3241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7" name="CasellaDiTesto 6">
            <a:extLst>
              <a:ext uri="{FF2B5EF4-FFF2-40B4-BE49-F238E27FC236}">
                <a16:creationId xmlns:a16="http://schemas.microsoft.com/office/drawing/2014/main" id="{75B71730-60EF-4161-A8BB-095859505406}"/>
              </a:ext>
            </a:extLst>
          </p:cNvPr>
          <p:cNvSpPr txBox="1"/>
          <p:nvPr/>
        </p:nvSpPr>
        <p:spPr>
          <a:xfrm>
            <a:off x="2070904" y="4359613"/>
            <a:ext cx="1606960" cy="261610"/>
          </a:xfrm>
          <a:prstGeom prst="rect">
            <a:avLst/>
          </a:prstGeom>
          <a:noFill/>
        </p:spPr>
        <p:txBody>
          <a:bodyPr wrap="square">
            <a:spAutoFit/>
          </a:bodyPr>
          <a:lstStyle/>
          <a:p>
            <a:r>
              <a:rPr lang="en-US" sz="1100" dirty="0">
                <a:solidFill>
                  <a:schemeClr val="accent1"/>
                </a:solidFill>
                <a:latin typeface="Lato"/>
                <a:cs typeface="Lato"/>
                <a:sym typeface="Lato"/>
              </a:rPr>
              <a:t>Homepage: Interface 1</a:t>
            </a:r>
            <a:endParaRPr lang="it-IT" sz="1100" dirty="0">
              <a:solidFill>
                <a:schemeClr val="accent1"/>
              </a:solidFill>
              <a:latin typeface="Lato"/>
              <a:cs typeface="Lato"/>
              <a:sym typeface="Lato"/>
            </a:endParaRPr>
          </a:p>
        </p:txBody>
      </p:sp>
      <p:sp>
        <p:nvSpPr>
          <p:cNvPr id="12" name="Rettangolo 11">
            <a:extLst>
              <a:ext uri="{FF2B5EF4-FFF2-40B4-BE49-F238E27FC236}">
                <a16:creationId xmlns:a16="http://schemas.microsoft.com/office/drawing/2014/main" id="{C894310D-935E-4C3A-9EAD-132A8F05DC85}"/>
              </a:ext>
            </a:extLst>
          </p:cNvPr>
          <p:cNvSpPr/>
          <p:nvPr/>
        </p:nvSpPr>
        <p:spPr>
          <a:xfrm>
            <a:off x="799196" y="1123122"/>
            <a:ext cx="940152" cy="209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a:extLst>
              <a:ext uri="{FF2B5EF4-FFF2-40B4-BE49-F238E27FC236}">
                <a16:creationId xmlns:a16="http://schemas.microsoft.com/office/drawing/2014/main" id="{14640B56-5FC7-4304-B93A-99E0149F1482}"/>
              </a:ext>
            </a:extLst>
          </p:cNvPr>
          <p:cNvPicPr>
            <a:picLocks noChangeAspect="1"/>
          </p:cNvPicPr>
          <p:nvPr/>
        </p:nvPicPr>
        <p:blipFill>
          <a:blip r:embed="rId2"/>
          <a:stretch>
            <a:fillRect/>
          </a:stretch>
        </p:blipFill>
        <p:spPr>
          <a:xfrm>
            <a:off x="5595251" y="699627"/>
            <a:ext cx="1701563" cy="3497659"/>
          </a:xfrm>
          <a:prstGeom prst="rect">
            <a:avLst/>
          </a:prstGeom>
        </p:spPr>
      </p:pic>
      <p:pic>
        <p:nvPicPr>
          <p:cNvPr id="13" name="Immagine 12">
            <a:extLst>
              <a:ext uri="{FF2B5EF4-FFF2-40B4-BE49-F238E27FC236}">
                <a16:creationId xmlns:a16="http://schemas.microsoft.com/office/drawing/2014/main" id="{04381B36-6B16-4F5C-BFC1-8A0504591AE5}"/>
              </a:ext>
            </a:extLst>
          </p:cNvPr>
          <p:cNvPicPr>
            <a:picLocks noChangeAspect="1"/>
          </p:cNvPicPr>
          <p:nvPr/>
        </p:nvPicPr>
        <p:blipFill>
          <a:blip r:embed="rId3"/>
          <a:stretch>
            <a:fillRect/>
          </a:stretch>
        </p:blipFill>
        <p:spPr>
          <a:xfrm>
            <a:off x="2023602" y="704415"/>
            <a:ext cx="1701564" cy="3497659"/>
          </a:xfrm>
          <a:prstGeom prst="rect">
            <a:avLst/>
          </a:prstGeom>
        </p:spPr>
      </p:pic>
      <p:sp>
        <p:nvSpPr>
          <p:cNvPr id="15" name="CasellaDiTesto 14">
            <a:extLst>
              <a:ext uri="{FF2B5EF4-FFF2-40B4-BE49-F238E27FC236}">
                <a16:creationId xmlns:a16="http://schemas.microsoft.com/office/drawing/2014/main" id="{17E748A7-2339-48F3-950E-3CC6D82CCB5F}"/>
              </a:ext>
            </a:extLst>
          </p:cNvPr>
          <p:cNvSpPr txBox="1"/>
          <p:nvPr/>
        </p:nvSpPr>
        <p:spPr>
          <a:xfrm>
            <a:off x="5642552" y="4359613"/>
            <a:ext cx="1606960" cy="261610"/>
          </a:xfrm>
          <a:prstGeom prst="rect">
            <a:avLst/>
          </a:prstGeom>
          <a:noFill/>
        </p:spPr>
        <p:txBody>
          <a:bodyPr wrap="square">
            <a:spAutoFit/>
          </a:bodyPr>
          <a:lstStyle/>
          <a:p>
            <a:r>
              <a:rPr lang="en-US" sz="1100" dirty="0">
                <a:solidFill>
                  <a:schemeClr val="accent1"/>
                </a:solidFill>
                <a:latin typeface="Lato"/>
                <a:cs typeface="Lato"/>
              </a:rPr>
              <a:t>Homepage: Interface 2</a:t>
            </a:r>
            <a:endParaRPr lang="it-IT" sz="1100" dirty="0">
              <a:solidFill>
                <a:schemeClr val="accent1"/>
              </a:solidFill>
              <a:latin typeface="Lato"/>
              <a:cs typeface="Lato"/>
            </a:endParaRPr>
          </a:p>
        </p:txBody>
      </p:sp>
    </p:spTree>
    <p:extLst>
      <p:ext uri="{BB962C8B-B14F-4D97-AF65-F5344CB8AC3E}">
        <p14:creationId xmlns:p14="http://schemas.microsoft.com/office/powerpoint/2010/main" val="4215681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8"/>
          <p:cNvSpPr txBox="1">
            <a:spLocks noGrp="1"/>
          </p:cNvSpPr>
          <p:nvPr>
            <p:ph type="title"/>
          </p:nvPr>
        </p:nvSpPr>
        <p:spPr>
          <a:xfrm>
            <a:off x="730000" y="1318650"/>
            <a:ext cx="36366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App features</a:t>
            </a:r>
            <a:endParaRPr dirty="0"/>
          </a:p>
        </p:txBody>
      </p:sp>
      <p:sp>
        <p:nvSpPr>
          <p:cNvPr id="532" name="Google Shape;532;p28"/>
          <p:cNvSpPr txBox="1">
            <a:spLocks noGrp="1"/>
          </p:cNvSpPr>
          <p:nvPr>
            <p:ph type="body" idx="1"/>
          </p:nvPr>
        </p:nvSpPr>
        <p:spPr>
          <a:xfrm>
            <a:off x="721225" y="1965150"/>
            <a:ext cx="3636600" cy="85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sz="1100" dirty="0"/>
              <a:t>R.O.M.A. is an app for improving the quality of life in the capital</a:t>
            </a:r>
            <a:endParaRPr sz="1100" dirty="0"/>
          </a:p>
        </p:txBody>
      </p:sp>
      <p:sp>
        <p:nvSpPr>
          <p:cNvPr id="533" name="Google Shape;533;p28"/>
          <p:cNvSpPr txBox="1"/>
          <p:nvPr/>
        </p:nvSpPr>
        <p:spPr>
          <a:xfrm>
            <a:off x="730000" y="2571750"/>
            <a:ext cx="36366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
                <a:srgbClr val="000000"/>
              </a:buClr>
              <a:buSzTx/>
              <a:buFont typeface="Arial"/>
              <a:buNone/>
              <a:tabLst/>
              <a:defRPr/>
            </a:pPr>
            <a:r>
              <a:rPr kumimoji="0" lang="it" sz="1000" b="1" i="0" u="none" strike="noStrike" kern="0" cap="none" spc="0" normalizeH="0" baseline="0" noProof="0" dirty="0">
                <a:ln>
                  <a:noFill/>
                </a:ln>
                <a:solidFill>
                  <a:srgbClr val="1A9988"/>
                </a:solidFill>
                <a:effectLst/>
                <a:uLnTx/>
                <a:uFillTx/>
                <a:latin typeface="Lato"/>
                <a:ea typeface="Lato"/>
                <a:cs typeface="Lato"/>
                <a:sym typeface="Lato"/>
              </a:rPr>
              <a:t>01    | </a:t>
            </a:r>
            <a:r>
              <a:rPr kumimoji="0" lang="it" sz="1000" b="0" i="0" u="none" strike="noStrike" kern="0" cap="none" spc="0" normalizeH="0" baseline="0" noProof="0" dirty="0">
                <a:ln>
                  <a:noFill/>
                </a:ln>
                <a:solidFill>
                  <a:srgbClr val="000000"/>
                </a:solidFill>
                <a:effectLst/>
                <a:uLnTx/>
                <a:uFillTx/>
                <a:latin typeface="Lato"/>
                <a:ea typeface="Lato"/>
                <a:cs typeface="Lato"/>
                <a:sym typeface="Lato"/>
              </a:rPr>
              <a:t>   Register and login</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34" name="Google Shape;534;p28"/>
          <p:cNvSpPr txBox="1"/>
          <p:nvPr/>
        </p:nvSpPr>
        <p:spPr>
          <a:xfrm>
            <a:off x="730000" y="2835540"/>
            <a:ext cx="36366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
                <a:srgbClr val="000000"/>
              </a:buClr>
              <a:buSzTx/>
              <a:buFont typeface="Arial"/>
              <a:buNone/>
              <a:tabLst/>
              <a:defRPr/>
            </a:pPr>
            <a:r>
              <a:rPr kumimoji="0" lang="it" sz="1000" b="1" i="0" u="none" strike="noStrike" kern="0" cap="none" spc="0" normalizeH="0" baseline="0" noProof="0" dirty="0">
                <a:ln>
                  <a:noFill/>
                </a:ln>
                <a:solidFill>
                  <a:srgbClr val="1A9988"/>
                </a:solidFill>
                <a:effectLst/>
                <a:uLnTx/>
                <a:uFillTx/>
                <a:latin typeface="Lato"/>
                <a:ea typeface="Lato"/>
                <a:cs typeface="Lato"/>
                <a:sym typeface="Lato"/>
              </a:rPr>
              <a:t>02    |</a:t>
            </a:r>
            <a:r>
              <a:rPr kumimoji="0" lang="it" sz="1000" b="1" i="0" u="none" strike="noStrike" kern="0" cap="none" spc="0" normalizeH="0" baseline="0" noProof="0" dirty="0">
                <a:ln>
                  <a:noFill/>
                </a:ln>
                <a:solidFill>
                  <a:srgbClr val="CCCCCC"/>
                </a:solidFill>
                <a:effectLst/>
                <a:uLnTx/>
                <a:uFillTx/>
                <a:latin typeface="Lato"/>
                <a:ea typeface="Lato"/>
                <a:cs typeface="Lato"/>
                <a:sym typeface="Lato"/>
              </a:rPr>
              <a:t> </a:t>
            </a:r>
            <a:r>
              <a:rPr kumimoji="0" lang="it" sz="1000" b="0" i="0" u="none" strike="noStrike" kern="0" cap="none" spc="0" normalizeH="0" baseline="0" noProof="0" dirty="0">
                <a:ln>
                  <a:noFill/>
                </a:ln>
                <a:solidFill>
                  <a:srgbClr val="53C6A1"/>
                </a:solidFill>
                <a:effectLst/>
                <a:uLnTx/>
                <a:uFillTx/>
                <a:latin typeface="Lato"/>
                <a:ea typeface="Lato"/>
                <a:cs typeface="Lato"/>
                <a:sym typeface="Lato"/>
              </a:rPr>
              <a:t> </a:t>
            </a:r>
            <a:r>
              <a:rPr kumimoji="0" lang="it" sz="1000" b="0" i="0" u="none" strike="noStrike" kern="0" cap="none" spc="0" normalizeH="0" baseline="0" noProof="0" dirty="0">
                <a:ln>
                  <a:noFill/>
                </a:ln>
                <a:solidFill>
                  <a:srgbClr val="000000"/>
                </a:solidFill>
                <a:effectLst/>
                <a:uLnTx/>
                <a:uFillTx/>
                <a:latin typeface="Lato"/>
                <a:ea typeface="Lato"/>
                <a:cs typeface="Lato"/>
                <a:sym typeface="Lato"/>
              </a:rPr>
              <a:t>  Report urban problems such as garbage, road</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35" name="Google Shape;535;p28"/>
          <p:cNvSpPr txBox="1"/>
          <p:nvPr/>
        </p:nvSpPr>
        <p:spPr>
          <a:xfrm>
            <a:off x="734530" y="3360060"/>
            <a:ext cx="36366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
                <a:srgbClr val="000000"/>
              </a:buClr>
              <a:buSzTx/>
              <a:buFont typeface="Arial"/>
              <a:buNone/>
              <a:tabLst/>
              <a:defRPr/>
            </a:pPr>
            <a:r>
              <a:rPr kumimoji="0" lang="it" sz="1000" b="1" i="0" u="none" strike="noStrike" kern="0" cap="none" spc="0" normalizeH="0" baseline="0" noProof="0" dirty="0">
                <a:ln>
                  <a:noFill/>
                </a:ln>
                <a:solidFill>
                  <a:srgbClr val="1A9988"/>
                </a:solidFill>
                <a:effectLst/>
                <a:uLnTx/>
                <a:uFillTx/>
                <a:latin typeface="Lato"/>
                <a:ea typeface="Lato"/>
                <a:cs typeface="Lato"/>
                <a:sym typeface="Lato"/>
              </a:rPr>
              <a:t>03    |</a:t>
            </a:r>
            <a:r>
              <a:rPr kumimoji="0" lang="it" sz="1000" b="1" i="0" u="none" strike="noStrike" kern="0" cap="none" spc="0" normalizeH="0" baseline="0" noProof="0" dirty="0">
                <a:ln>
                  <a:noFill/>
                </a:ln>
                <a:solidFill>
                  <a:srgbClr val="CCCCCC"/>
                </a:solidFill>
                <a:effectLst/>
                <a:uLnTx/>
                <a:uFillTx/>
                <a:latin typeface="Lato"/>
                <a:ea typeface="Lato"/>
                <a:cs typeface="Lato"/>
                <a:sym typeface="Lato"/>
              </a:rPr>
              <a:t> </a:t>
            </a:r>
            <a:r>
              <a:rPr kumimoji="0" lang="it" sz="1000" b="0" i="0" u="none" strike="noStrike" kern="0" cap="none" spc="0" normalizeH="0" baseline="0" noProof="0" dirty="0">
                <a:ln>
                  <a:noFill/>
                </a:ln>
                <a:solidFill>
                  <a:srgbClr val="000000"/>
                </a:solidFill>
                <a:effectLst/>
                <a:uLnTx/>
                <a:uFillTx/>
                <a:latin typeface="Lato"/>
                <a:ea typeface="Lato"/>
                <a:cs typeface="Lato"/>
                <a:sym typeface="Lato"/>
              </a:rPr>
              <a:t>   </a:t>
            </a:r>
            <a:r>
              <a:rPr lang="it" sz="1000" dirty="0">
                <a:latin typeface="Lato"/>
                <a:ea typeface="Lato"/>
                <a:cs typeface="Lato"/>
                <a:sym typeface="Lato"/>
              </a:rPr>
              <a:t>Monitor progress of the resolutions of your reports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36" name="Google Shape;536;p28"/>
          <p:cNvSpPr txBox="1"/>
          <p:nvPr/>
        </p:nvSpPr>
        <p:spPr>
          <a:xfrm>
            <a:off x="734530" y="3621360"/>
            <a:ext cx="36366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
                <a:srgbClr val="000000"/>
              </a:buClr>
              <a:buSzTx/>
              <a:buFont typeface="Arial"/>
              <a:buNone/>
              <a:tabLst/>
              <a:defRPr/>
            </a:pPr>
            <a:r>
              <a:rPr kumimoji="0" lang="it" sz="1000" b="1" i="0" u="none" strike="noStrike" kern="0" cap="none" spc="0" normalizeH="0" baseline="0" noProof="0" dirty="0">
                <a:ln>
                  <a:noFill/>
                </a:ln>
                <a:solidFill>
                  <a:srgbClr val="1A9988"/>
                </a:solidFill>
                <a:effectLst/>
                <a:uLnTx/>
                <a:uFillTx/>
                <a:latin typeface="Lato"/>
                <a:ea typeface="Lato"/>
                <a:cs typeface="Lato"/>
                <a:sym typeface="Lato"/>
              </a:rPr>
              <a:t>04    |</a:t>
            </a:r>
            <a:r>
              <a:rPr kumimoji="0" lang="it" sz="1000" b="1" i="0" u="none" strike="noStrike" kern="0" cap="none" spc="0" normalizeH="0" baseline="0" noProof="0" dirty="0">
                <a:ln>
                  <a:noFill/>
                </a:ln>
                <a:solidFill>
                  <a:srgbClr val="000000"/>
                </a:solidFill>
                <a:effectLst/>
                <a:uLnTx/>
                <a:uFillTx/>
                <a:latin typeface="Lato"/>
                <a:ea typeface="Lato"/>
                <a:cs typeface="Lato"/>
                <a:sym typeface="Lato"/>
              </a:rPr>
              <a:t>    </a:t>
            </a:r>
            <a:r>
              <a:rPr lang="it" sz="1000" dirty="0">
                <a:latin typeface="Lato"/>
                <a:ea typeface="Lato"/>
                <a:cs typeface="Lato"/>
                <a:sym typeface="Lato"/>
              </a:rPr>
              <a:t>Explore problems shared by the community</a:t>
            </a:r>
            <a:endParaRPr kumimoji="0" sz="1000" b="0" i="0" u="none" strike="noStrike" kern="0" cap="none" spc="0" normalizeH="0" baseline="0" noProof="0" dirty="0">
              <a:ln>
                <a:noFill/>
              </a:ln>
              <a:solidFill>
                <a:srgbClr val="000000"/>
              </a:solidFill>
              <a:effectLst/>
              <a:uLnTx/>
              <a:uFillTx/>
              <a:latin typeface="Lato"/>
              <a:ea typeface="Lato"/>
              <a:cs typeface="Lato"/>
              <a:sym typeface="Lato"/>
            </a:endParaRPr>
          </a:p>
        </p:txBody>
      </p:sp>
      <p:sp>
        <p:nvSpPr>
          <p:cNvPr id="537" name="Google Shape;537;p28"/>
          <p:cNvSpPr txBox="1"/>
          <p:nvPr/>
        </p:nvSpPr>
        <p:spPr>
          <a:xfrm>
            <a:off x="734530" y="3882660"/>
            <a:ext cx="36366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
                <a:srgbClr val="000000"/>
              </a:buClr>
              <a:buSzTx/>
              <a:buFont typeface="Arial"/>
              <a:buNone/>
              <a:tabLst/>
              <a:defRPr/>
            </a:pPr>
            <a:r>
              <a:rPr kumimoji="0" lang="it" sz="1000" b="1" i="0" u="none" strike="noStrike" kern="0" cap="none" spc="0" normalizeH="0" baseline="0" noProof="0" dirty="0">
                <a:ln>
                  <a:noFill/>
                </a:ln>
                <a:solidFill>
                  <a:srgbClr val="1A9988"/>
                </a:solidFill>
                <a:effectLst/>
                <a:uLnTx/>
                <a:uFillTx/>
                <a:latin typeface="Lato"/>
                <a:ea typeface="Lato"/>
                <a:cs typeface="Lato"/>
                <a:sym typeface="Lato"/>
              </a:rPr>
              <a:t>05    | </a:t>
            </a:r>
            <a:r>
              <a:rPr kumimoji="0" lang="it" sz="1000" b="0" i="0" u="none" strike="noStrike" kern="0" cap="none" spc="0" normalizeH="0" baseline="0" noProof="0" dirty="0">
                <a:ln>
                  <a:noFill/>
                </a:ln>
                <a:solidFill>
                  <a:srgbClr val="53C6A1"/>
                </a:solidFill>
                <a:effectLst/>
                <a:uLnTx/>
                <a:uFillTx/>
                <a:latin typeface="Lato"/>
                <a:ea typeface="Lato"/>
                <a:cs typeface="Lato"/>
                <a:sym typeface="Lato"/>
              </a:rPr>
              <a:t>   </a:t>
            </a:r>
            <a:r>
              <a:rPr kumimoji="0" lang="it" sz="1000" b="0" i="0" u="none" strike="noStrike" kern="0" cap="none" spc="0" normalizeH="0" baseline="0" noProof="0" dirty="0">
                <a:ln>
                  <a:noFill/>
                </a:ln>
                <a:solidFill>
                  <a:srgbClr val="000000"/>
                </a:solidFill>
                <a:effectLst/>
                <a:uLnTx/>
                <a:uFillTx/>
                <a:latin typeface="Lato"/>
                <a:ea typeface="Lato"/>
                <a:cs typeface="Lato"/>
                <a:sym typeface="Lato"/>
              </a:rPr>
              <a:t>E</a:t>
            </a:r>
            <a:r>
              <a:rPr kumimoji="0" lang="it-IT" sz="1000" b="0" i="0" u="none" strike="noStrike" kern="0" cap="none" spc="0" normalizeH="0" baseline="0" noProof="0" dirty="0">
                <a:ln>
                  <a:noFill/>
                </a:ln>
                <a:solidFill>
                  <a:srgbClr val="000000"/>
                </a:solidFill>
                <a:effectLst/>
                <a:uLnTx/>
                <a:uFillTx/>
                <a:latin typeface="Lato"/>
                <a:ea typeface="Lato"/>
                <a:cs typeface="Lato"/>
                <a:sym typeface="Lato"/>
              </a:rPr>
              <a:t>n</a:t>
            </a:r>
            <a:r>
              <a:rPr kumimoji="0" lang="it" sz="1000" b="0" i="0" u="none" strike="noStrike" kern="0" cap="none" spc="0" normalizeH="0" baseline="0" noProof="0" dirty="0">
                <a:ln>
                  <a:noFill/>
                </a:ln>
                <a:solidFill>
                  <a:srgbClr val="000000"/>
                </a:solidFill>
                <a:effectLst/>
                <a:uLnTx/>
                <a:uFillTx/>
                <a:latin typeface="Lato"/>
                <a:ea typeface="Lato"/>
                <a:cs typeface="Lato"/>
                <a:sym typeface="Lato"/>
              </a:rPr>
              <a:t>joy your city!</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026" name="Picture 2">
            <a:extLst>
              <a:ext uri="{FF2B5EF4-FFF2-40B4-BE49-F238E27FC236}">
                <a16:creationId xmlns:a16="http://schemas.microsoft.com/office/drawing/2014/main" id="{E40F750C-5A38-46DC-8EA9-940C37B8520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36000"/>
                    </a14:imgEffect>
                  </a14:imgLayer>
                </a14:imgProps>
              </a:ext>
              <a:ext uri="{28A0092B-C50C-407E-A947-70E740481C1C}">
                <a14:useLocalDpi xmlns:a14="http://schemas.microsoft.com/office/drawing/2010/main" val="0"/>
              </a:ext>
            </a:extLst>
          </a:blip>
          <a:srcRect/>
          <a:stretch>
            <a:fillRect/>
          </a:stretch>
        </p:blipFill>
        <p:spPr bwMode="auto">
          <a:xfrm>
            <a:off x="6645780" y="1154746"/>
            <a:ext cx="2419827" cy="16115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06C173-0DBF-4121-947B-E66E76CAFDF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contrast="-36000"/>
                    </a14:imgEffect>
                  </a14:imgLayer>
                </a14:imgProps>
              </a:ext>
              <a:ext uri="{28A0092B-C50C-407E-A947-70E740481C1C}">
                <a14:useLocalDpi xmlns:a14="http://schemas.microsoft.com/office/drawing/2010/main" val="0"/>
              </a:ext>
            </a:extLst>
          </a:blip>
          <a:srcRect/>
          <a:stretch>
            <a:fillRect/>
          </a:stretch>
        </p:blipFill>
        <p:spPr bwMode="auto">
          <a:xfrm>
            <a:off x="6641062" y="2833050"/>
            <a:ext cx="2424545" cy="12728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C8CE6D3-5235-4700-83C9-018D9C2C39E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contrast="-36000"/>
                    </a14:imgEffect>
                  </a14:imgLayer>
                </a14:imgProps>
              </a:ext>
              <a:ext uri="{28A0092B-C50C-407E-A947-70E740481C1C}">
                <a14:useLocalDpi xmlns:a14="http://schemas.microsoft.com/office/drawing/2010/main" val="0"/>
              </a:ext>
            </a:extLst>
          </a:blip>
          <a:srcRect t="18976"/>
          <a:stretch/>
        </p:blipFill>
        <p:spPr bwMode="auto">
          <a:xfrm rot="5400000">
            <a:off x="4193970" y="1733648"/>
            <a:ext cx="2951189" cy="179338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534;p28">
            <a:extLst>
              <a:ext uri="{FF2B5EF4-FFF2-40B4-BE49-F238E27FC236}">
                <a16:creationId xmlns:a16="http://schemas.microsoft.com/office/drawing/2014/main" id="{B6239524-FE23-4DA6-9384-47ADD339D10A}"/>
              </a:ext>
            </a:extLst>
          </p:cNvPr>
          <p:cNvSpPr txBox="1"/>
          <p:nvPr/>
        </p:nvSpPr>
        <p:spPr>
          <a:xfrm>
            <a:off x="730000" y="3077155"/>
            <a:ext cx="36366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
                <a:srgbClr val="000000"/>
              </a:buClr>
              <a:buSzTx/>
              <a:buFont typeface="Arial"/>
              <a:buNone/>
              <a:tabLst/>
              <a:defRPr/>
            </a:pPr>
            <a:r>
              <a:rPr kumimoji="0" lang="it" sz="1000" b="1" i="0" u="none" strike="noStrike" kern="0" cap="none" spc="0" normalizeH="0" baseline="0" noProof="0" dirty="0">
                <a:ln>
                  <a:noFill/>
                </a:ln>
                <a:solidFill>
                  <a:srgbClr val="1A9988"/>
                </a:solidFill>
                <a:effectLst/>
                <a:uLnTx/>
                <a:uFillTx/>
                <a:latin typeface="Lato"/>
                <a:ea typeface="Lato"/>
                <a:cs typeface="Lato"/>
                <a:sym typeface="Lato"/>
              </a:rPr>
              <a:t>              </a:t>
            </a:r>
            <a:r>
              <a:rPr kumimoji="0" lang="it" sz="1000" b="0" i="0" u="none" strike="noStrike" kern="0" cap="none" spc="0" normalizeH="0" baseline="0" noProof="0" dirty="0">
                <a:ln>
                  <a:noFill/>
                </a:ln>
                <a:solidFill>
                  <a:srgbClr val="000000"/>
                </a:solidFill>
                <a:effectLst/>
                <a:uLnTx/>
                <a:uFillTx/>
                <a:latin typeface="Lato"/>
                <a:ea typeface="Lato"/>
                <a:cs typeface="Lato"/>
                <a:sym typeface="Lato"/>
              </a:rPr>
              <a:t>potholes, acts of vandalism and much more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9476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818915" y="1368184"/>
            <a:ext cx="7838856" cy="9323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ANOVA</a:t>
            </a:r>
            <a:endParaRPr lang="en-GB" dirty="0"/>
          </a:p>
        </p:txBody>
      </p:sp>
      <p:sp>
        <p:nvSpPr>
          <p:cNvPr id="5" name="Google Shape;647;p34">
            <a:extLst>
              <a:ext uri="{FF2B5EF4-FFF2-40B4-BE49-F238E27FC236}">
                <a16:creationId xmlns:a16="http://schemas.microsoft.com/office/drawing/2014/main" id="{4AB59A4B-E644-4635-9015-F80B247F10D5}"/>
              </a:ext>
            </a:extLst>
          </p:cNvPr>
          <p:cNvSpPr txBox="1">
            <a:spLocks/>
          </p:cNvSpPr>
          <p:nvPr/>
        </p:nvSpPr>
        <p:spPr>
          <a:xfrm>
            <a:off x="818915" y="1955063"/>
            <a:ext cx="7338114" cy="29764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Font typeface="Lato"/>
              <a:buNone/>
            </a:pPr>
            <a:r>
              <a:rPr lang="en-US" sz="1200" dirty="0">
                <a:sym typeface="Arial"/>
              </a:rPr>
              <a:t>• </a:t>
            </a:r>
            <a:r>
              <a:rPr lang="en-US" sz="1200" b="1" dirty="0">
                <a:sym typeface="Arial"/>
              </a:rPr>
              <a:t>Problem</a:t>
            </a:r>
            <a:r>
              <a:rPr lang="en-US" sz="1200" dirty="0">
                <a:sym typeface="Arial"/>
              </a:rPr>
              <a:t>: “Having implemented two distinct interface styles which differ in the way</a:t>
            </a:r>
          </a:p>
          <a:p>
            <a:pPr marL="0" indent="0">
              <a:buFont typeface="Lato"/>
              <a:buNone/>
            </a:pPr>
            <a:r>
              <a:rPr lang="en-US" sz="1200" dirty="0">
                <a:sym typeface="Arial"/>
              </a:rPr>
              <a:t>users perform the same task, which of them is easier to use?”</a:t>
            </a:r>
          </a:p>
          <a:p>
            <a:pPr marL="0" indent="0">
              <a:buFont typeface="Lato"/>
              <a:buNone/>
            </a:pPr>
            <a:r>
              <a:rPr lang="en-US" sz="1200" dirty="0">
                <a:sym typeface="Arial"/>
              </a:rPr>
              <a:t>• </a:t>
            </a:r>
            <a:r>
              <a:rPr lang="en-US" sz="1200" b="1" dirty="0">
                <a:sym typeface="Arial"/>
              </a:rPr>
              <a:t>Who</a:t>
            </a:r>
            <a:r>
              <a:rPr lang="en-US" sz="1200" dirty="0">
                <a:sym typeface="Arial"/>
              </a:rPr>
              <a:t>? 12 people (in a range of age between 18-60 years old according to user profiles)</a:t>
            </a:r>
          </a:p>
          <a:p>
            <a:pPr marL="0" indent="0">
              <a:buFont typeface="Lato"/>
              <a:buNone/>
            </a:pPr>
            <a:r>
              <a:rPr lang="en-US" sz="1200" dirty="0">
                <a:sym typeface="Arial"/>
              </a:rPr>
              <a:t>• </a:t>
            </a:r>
            <a:r>
              <a:rPr lang="en-US" sz="1200" b="1" dirty="0">
                <a:sym typeface="Arial"/>
              </a:rPr>
              <a:t>Variables</a:t>
            </a:r>
            <a:r>
              <a:rPr lang="en-US" sz="1200" dirty="0">
                <a:sym typeface="Arial"/>
              </a:rPr>
              <a:t>:</a:t>
            </a:r>
          </a:p>
          <a:p>
            <a:pPr marL="0" indent="0">
              <a:buFont typeface="Lato"/>
              <a:buNone/>
            </a:pPr>
            <a:r>
              <a:rPr lang="en-US" sz="1200" dirty="0">
                <a:sym typeface="Arial"/>
              </a:rPr>
              <a:t>    – </a:t>
            </a:r>
            <a:r>
              <a:rPr lang="en-US" sz="1200" i="1" dirty="0">
                <a:sym typeface="Arial"/>
              </a:rPr>
              <a:t>independent</a:t>
            </a:r>
            <a:r>
              <a:rPr lang="en-US" sz="1200" dirty="0">
                <a:sym typeface="Arial"/>
              </a:rPr>
              <a:t>: the two interfaces</a:t>
            </a:r>
          </a:p>
          <a:p>
            <a:pPr marL="0" indent="0">
              <a:buFont typeface="Lato"/>
              <a:buNone/>
            </a:pPr>
            <a:r>
              <a:rPr lang="en-US" sz="1200" dirty="0">
                <a:sym typeface="Arial"/>
              </a:rPr>
              <a:t>    – </a:t>
            </a:r>
            <a:r>
              <a:rPr lang="en-US" sz="1200" i="1" dirty="0">
                <a:sym typeface="Arial"/>
              </a:rPr>
              <a:t>dependent</a:t>
            </a:r>
            <a:r>
              <a:rPr lang="en-US" sz="1200" dirty="0">
                <a:sym typeface="Arial"/>
              </a:rPr>
              <a:t>: the time in seconds to execute the task</a:t>
            </a:r>
          </a:p>
          <a:p>
            <a:pPr marL="0" indent="0">
              <a:buFont typeface="Lato"/>
              <a:buNone/>
            </a:pPr>
            <a:r>
              <a:rPr lang="en-US" sz="1200" dirty="0">
                <a:sym typeface="Arial"/>
              </a:rPr>
              <a:t>• </a:t>
            </a:r>
            <a:r>
              <a:rPr lang="en-US" sz="1200" b="1" dirty="0">
                <a:sym typeface="Arial"/>
              </a:rPr>
              <a:t>Hypothesis</a:t>
            </a:r>
            <a:r>
              <a:rPr lang="en-US" sz="1200" dirty="0">
                <a:sym typeface="Arial"/>
              </a:rPr>
              <a:t>:</a:t>
            </a:r>
          </a:p>
          <a:p>
            <a:pPr marL="0" indent="0">
              <a:buFont typeface="Lato"/>
              <a:buNone/>
            </a:pPr>
            <a:r>
              <a:rPr lang="en-US" sz="1200" dirty="0">
                <a:sym typeface="Arial"/>
              </a:rPr>
              <a:t>    – </a:t>
            </a:r>
            <a:r>
              <a:rPr lang="en-US" sz="1200" i="1" dirty="0">
                <a:sym typeface="Arial"/>
              </a:rPr>
              <a:t>null</a:t>
            </a:r>
            <a:r>
              <a:rPr lang="en-US" sz="1200" dirty="0">
                <a:sym typeface="Arial"/>
              </a:rPr>
              <a:t>: there are no differences between the two interfaces</a:t>
            </a:r>
          </a:p>
          <a:p>
            <a:pPr marL="0" indent="0">
              <a:buFont typeface="Lato"/>
              <a:buNone/>
            </a:pPr>
            <a:r>
              <a:rPr lang="en-US" sz="1200" dirty="0">
                <a:sym typeface="Arial"/>
              </a:rPr>
              <a:t>    – </a:t>
            </a:r>
            <a:r>
              <a:rPr lang="en-US" sz="1200" i="1" dirty="0">
                <a:sym typeface="Arial"/>
              </a:rPr>
              <a:t>our</a:t>
            </a:r>
            <a:r>
              <a:rPr lang="en-US" sz="1200" dirty="0">
                <a:sym typeface="Arial"/>
              </a:rPr>
              <a:t>: users will complete the task in less time using Interface 1 rather than Interface 2</a:t>
            </a:r>
          </a:p>
          <a:p>
            <a:pPr marL="0" indent="0">
              <a:buFont typeface="Lato"/>
              <a:buNone/>
            </a:pPr>
            <a:r>
              <a:rPr lang="en-US" sz="1200" dirty="0">
                <a:sym typeface="Arial"/>
              </a:rPr>
              <a:t>• </a:t>
            </a:r>
            <a:r>
              <a:rPr lang="en-US" sz="1200" b="1" dirty="0">
                <a:sym typeface="Arial"/>
              </a:rPr>
              <a:t>Experiment</a:t>
            </a:r>
            <a:r>
              <a:rPr lang="en-US" sz="1200" dirty="0">
                <a:sym typeface="Arial"/>
              </a:rPr>
              <a:t>:</a:t>
            </a:r>
          </a:p>
          <a:p>
            <a:pPr marL="0" indent="0">
              <a:buFont typeface="Lato"/>
              <a:buNone/>
            </a:pPr>
            <a:r>
              <a:rPr lang="en-US" sz="1200" dirty="0">
                <a:sym typeface="Arial"/>
              </a:rPr>
              <a:t>    – </a:t>
            </a:r>
            <a:r>
              <a:rPr lang="en-US" sz="1200" i="1" dirty="0">
                <a:sym typeface="Arial"/>
              </a:rPr>
              <a:t>task</a:t>
            </a:r>
            <a:r>
              <a:rPr lang="en-US" sz="1200" dirty="0">
                <a:sym typeface="Arial"/>
              </a:rPr>
              <a:t>: "Add a new report"</a:t>
            </a:r>
          </a:p>
          <a:p>
            <a:pPr marL="0" indent="0">
              <a:buFont typeface="Lato"/>
              <a:buNone/>
            </a:pPr>
            <a:r>
              <a:rPr lang="en-US" sz="1200" dirty="0">
                <a:sym typeface="Arial"/>
              </a:rPr>
              <a:t>    – </a:t>
            </a:r>
            <a:r>
              <a:rPr lang="en-US" sz="1200" i="1" dirty="0">
                <a:sym typeface="Arial"/>
              </a:rPr>
              <a:t>assumptions</a:t>
            </a:r>
            <a:r>
              <a:rPr lang="en-US" sz="1200" dirty="0">
                <a:sym typeface="Arial"/>
              </a:rPr>
              <a:t>: User is already logged in, on the homepage, and has to create a report</a:t>
            </a:r>
          </a:p>
          <a:p>
            <a:pPr marL="0" indent="0">
              <a:buFont typeface="Lato"/>
              <a:buNone/>
            </a:pPr>
            <a:r>
              <a:rPr lang="en-US" sz="1200" dirty="0">
                <a:sym typeface="Arial"/>
              </a:rPr>
              <a:t>        given its attributes (title, description, image...)</a:t>
            </a:r>
          </a:p>
        </p:txBody>
      </p:sp>
    </p:spTree>
    <p:extLst>
      <p:ext uri="{BB962C8B-B14F-4D97-AF65-F5344CB8AC3E}">
        <p14:creationId xmlns:p14="http://schemas.microsoft.com/office/powerpoint/2010/main" val="2931657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E5451B59-ADA4-45AA-B1DE-1727B2833BC8}"/>
              </a:ext>
            </a:extLst>
          </p:cNvPr>
          <p:cNvPicPr>
            <a:picLocks noChangeAspect="1"/>
          </p:cNvPicPr>
          <p:nvPr/>
        </p:nvPicPr>
        <p:blipFill>
          <a:blip r:embed="rId2"/>
          <a:stretch>
            <a:fillRect/>
          </a:stretch>
        </p:blipFill>
        <p:spPr>
          <a:xfrm>
            <a:off x="567309" y="1815412"/>
            <a:ext cx="7838856" cy="3107369"/>
          </a:xfrm>
          <a:prstGeom prst="rect">
            <a:avLst/>
          </a:prstGeom>
        </p:spPr>
      </p:pic>
      <p:sp>
        <p:nvSpPr>
          <p:cNvPr id="5" name="Google Shape;191;p20">
            <a:extLst>
              <a:ext uri="{FF2B5EF4-FFF2-40B4-BE49-F238E27FC236}">
                <a16:creationId xmlns:a16="http://schemas.microsoft.com/office/drawing/2014/main" id="{DBD55C30-EE71-48A3-B204-B755480E7417}"/>
              </a:ext>
            </a:extLst>
          </p:cNvPr>
          <p:cNvSpPr txBox="1">
            <a:spLocks noGrp="1"/>
          </p:cNvSpPr>
          <p:nvPr>
            <p:ph type="title"/>
          </p:nvPr>
        </p:nvSpPr>
        <p:spPr>
          <a:xfrm>
            <a:off x="737835" y="1309627"/>
            <a:ext cx="7838856" cy="9323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ANOVA results</a:t>
            </a:r>
            <a:endParaRPr lang="en-GB" dirty="0"/>
          </a:p>
        </p:txBody>
      </p:sp>
      <p:sp>
        <p:nvSpPr>
          <p:cNvPr id="6" name="Google Shape;647;p34">
            <a:extLst>
              <a:ext uri="{FF2B5EF4-FFF2-40B4-BE49-F238E27FC236}">
                <a16:creationId xmlns:a16="http://schemas.microsoft.com/office/drawing/2014/main" id="{3B34D22C-CAF5-4CDD-B3D2-BB25B39EE70B}"/>
              </a:ext>
            </a:extLst>
          </p:cNvPr>
          <p:cNvSpPr txBox="1">
            <a:spLocks/>
          </p:cNvSpPr>
          <p:nvPr/>
        </p:nvSpPr>
        <p:spPr>
          <a:xfrm>
            <a:off x="797284" y="4180115"/>
            <a:ext cx="1454932" cy="6036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Font typeface="Lato"/>
              <a:buNone/>
            </a:pPr>
            <a:r>
              <a:rPr lang="en-US" sz="800" i="1">
                <a:sym typeface="Arial"/>
              </a:rPr>
              <a:t>ANOVA experiment results measured in seconds</a:t>
            </a:r>
            <a:endParaRPr lang="en-US" sz="800" i="1" dirty="0">
              <a:sym typeface="Arial"/>
            </a:endParaRPr>
          </a:p>
        </p:txBody>
      </p:sp>
    </p:spTree>
    <p:extLst>
      <p:ext uri="{BB962C8B-B14F-4D97-AF65-F5344CB8AC3E}">
        <p14:creationId xmlns:p14="http://schemas.microsoft.com/office/powerpoint/2010/main" val="3040383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6" name="Google Shape;186;p19"/>
          <p:cNvSpPr txBox="1">
            <a:spLocks noGrp="1"/>
          </p:cNvSpPr>
          <p:nvPr>
            <p:ph type="title"/>
          </p:nvPr>
        </p:nvSpPr>
        <p:spPr>
          <a:xfrm>
            <a:off x="0" y="2128024"/>
            <a:ext cx="9144000" cy="8874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sz="4000" dirty="0"/>
              <a:t>LIVE DEMO!</a:t>
            </a:r>
            <a:endParaRPr sz="4000" dirty="0"/>
          </a:p>
        </p:txBody>
      </p:sp>
      <p:sp>
        <p:nvSpPr>
          <p:cNvPr id="2" name="Rettangolo 1">
            <a:extLst>
              <a:ext uri="{FF2B5EF4-FFF2-40B4-BE49-F238E27FC236}">
                <a16:creationId xmlns:a16="http://schemas.microsoft.com/office/drawing/2014/main" id="{5059A91E-1075-4CA6-9787-79213B680759}"/>
              </a:ext>
            </a:extLst>
          </p:cNvPr>
          <p:cNvSpPr/>
          <p:nvPr/>
        </p:nvSpPr>
        <p:spPr>
          <a:xfrm>
            <a:off x="296944" y="155542"/>
            <a:ext cx="8559538" cy="188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4131450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Questionnaire</a:t>
            </a:r>
            <a:endParaRPr dirty="0"/>
          </a:p>
        </p:txBody>
      </p:sp>
      <p:sp>
        <p:nvSpPr>
          <p:cNvPr id="192" name="Google Shape;192;p20"/>
          <p:cNvSpPr txBox="1">
            <a:spLocks noGrp="1"/>
          </p:cNvSpPr>
          <p:nvPr>
            <p:ph type="body" idx="1"/>
          </p:nvPr>
        </p:nvSpPr>
        <p:spPr>
          <a:xfrm>
            <a:off x="1295325" y="2078875"/>
            <a:ext cx="7122900" cy="251943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600"/>
              </a:spcAft>
              <a:buNone/>
            </a:pPr>
            <a:r>
              <a:rPr lang="en-US" sz="1400" dirty="0"/>
              <a:t>We created a survey in Google Modules. The questions and the answer were in Italian. Some of the questions are yes-or-no questions, while others ask for single or multiple selections.</a:t>
            </a:r>
          </a:p>
          <a:p>
            <a:pPr marL="0" lvl="0" indent="0" algn="l" rtl="0">
              <a:lnSpc>
                <a:spcPct val="150000"/>
              </a:lnSpc>
              <a:spcBef>
                <a:spcPts val="0"/>
              </a:spcBef>
              <a:spcAft>
                <a:spcPts val="600"/>
              </a:spcAft>
              <a:buNone/>
            </a:pPr>
            <a:r>
              <a:rPr lang="en-US" sz="1400" dirty="0"/>
              <a:t>The survey was shared in most of our University group chats and with our familiars and people close to us. </a:t>
            </a:r>
          </a:p>
          <a:p>
            <a:pPr marL="0" lvl="0" indent="0" algn="l" rtl="0">
              <a:lnSpc>
                <a:spcPct val="150000"/>
              </a:lnSpc>
              <a:spcBef>
                <a:spcPts val="0"/>
              </a:spcBef>
              <a:spcAft>
                <a:spcPts val="600"/>
              </a:spcAft>
              <a:buNone/>
            </a:pPr>
            <a:r>
              <a:rPr lang="en-US" sz="1400" dirty="0"/>
              <a:t>We collected 49 answers in total.</a:t>
            </a:r>
          </a:p>
          <a:p>
            <a:pPr marL="171450" lvl="0" indent="-171450" algn="l" rtl="0">
              <a:lnSpc>
                <a:spcPct val="150000"/>
              </a:lnSpc>
              <a:spcBef>
                <a:spcPts val="0"/>
              </a:spcBef>
              <a:spcAft>
                <a:spcPts val="600"/>
              </a:spcAft>
              <a:buFontTx/>
              <a:buChar char="-"/>
            </a:pPr>
            <a:endParaRPr lang="en-US" sz="1100" dirty="0"/>
          </a:p>
          <a:p>
            <a:pPr marL="0" lvl="0" indent="0" algn="l" rtl="0">
              <a:lnSpc>
                <a:spcPct val="150000"/>
              </a:lnSpc>
              <a:spcBef>
                <a:spcPts val="0"/>
              </a:spcBef>
              <a:spcAft>
                <a:spcPts val="600"/>
              </a:spcAft>
              <a:buNone/>
            </a:pPr>
            <a:endParaRPr lang="en-US" sz="1100" dirty="0"/>
          </a:p>
        </p:txBody>
      </p:sp>
    </p:spTree>
    <p:extLst>
      <p:ext uri="{BB962C8B-B14F-4D97-AF65-F5344CB8AC3E}">
        <p14:creationId xmlns:p14="http://schemas.microsoft.com/office/powerpoint/2010/main" val="2116399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7" name="Rettangolo 6">
            <a:extLst>
              <a:ext uri="{FF2B5EF4-FFF2-40B4-BE49-F238E27FC236}">
                <a16:creationId xmlns:a16="http://schemas.microsoft.com/office/drawing/2014/main" id="{4C4D0C1D-D317-4491-BC99-686117A6EFD0}"/>
              </a:ext>
            </a:extLst>
          </p:cNvPr>
          <p:cNvSpPr/>
          <p:nvPr/>
        </p:nvSpPr>
        <p:spPr>
          <a:xfrm>
            <a:off x="720436" y="1039091"/>
            <a:ext cx="1281546" cy="4641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12" name="Grafico 11">
            <a:extLst>
              <a:ext uri="{FF2B5EF4-FFF2-40B4-BE49-F238E27FC236}">
                <a16:creationId xmlns:a16="http://schemas.microsoft.com/office/drawing/2014/main" id="{FB8B6BCF-5BF4-4A6D-AA70-B72D37FA2B8F}"/>
              </a:ext>
            </a:extLst>
          </p:cNvPr>
          <p:cNvGraphicFramePr/>
          <p:nvPr>
            <p:extLst>
              <p:ext uri="{D42A27DB-BD31-4B8C-83A1-F6EECF244321}">
                <p14:modId xmlns:p14="http://schemas.microsoft.com/office/powerpoint/2010/main" val="790884462"/>
              </p:ext>
            </p:extLst>
          </p:nvPr>
        </p:nvGraphicFramePr>
        <p:xfrm>
          <a:off x="5652653" y="774123"/>
          <a:ext cx="3054929" cy="39052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Grafico 8">
            <a:extLst>
              <a:ext uri="{FF2B5EF4-FFF2-40B4-BE49-F238E27FC236}">
                <a16:creationId xmlns:a16="http://schemas.microsoft.com/office/drawing/2014/main" id="{857F0D4D-EA51-48A3-8C9C-E4D1AE083D1C}"/>
              </a:ext>
            </a:extLst>
          </p:cNvPr>
          <p:cNvGraphicFramePr/>
          <p:nvPr>
            <p:extLst>
              <p:ext uri="{D42A27DB-BD31-4B8C-83A1-F6EECF244321}">
                <p14:modId xmlns:p14="http://schemas.microsoft.com/office/powerpoint/2010/main" val="662089486"/>
              </p:ext>
            </p:extLst>
          </p:nvPr>
        </p:nvGraphicFramePr>
        <p:xfrm>
          <a:off x="436418" y="774123"/>
          <a:ext cx="4673039" cy="179762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Grafico 9">
            <a:extLst>
              <a:ext uri="{FF2B5EF4-FFF2-40B4-BE49-F238E27FC236}">
                <a16:creationId xmlns:a16="http://schemas.microsoft.com/office/drawing/2014/main" id="{C0BB2A10-F690-445B-82DF-0974E74BDD1D}"/>
              </a:ext>
            </a:extLst>
          </p:cNvPr>
          <p:cNvGraphicFramePr/>
          <p:nvPr>
            <p:extLst>
              <p:ext uri="{D42A27DB-BD31-4B8C-83A1-F6EECF244321}">
                <p14:modId xmlns:p14="http://schemas.microsoft.com/office/powerpoint/2010/main" val="2898211618"/>
              </p:ext>
            </p:extLst>
          </p:nvPr>
        </p:nvGraphicFramePr>
        <p:xfrm>
          <a:off x="699120" y="2446878"/>
          <a:ext cx="4607473" cy="167861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99597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7" name="Rettangolo 6">
            <a:extLst>
              <a:ext uri="{FF2B5EF4-FFF2-40B4-BE49-F238E27FC236}">
                <a16:creationId xmlns:a16="http://schemas.microsoft.com/office/drawing/2014/main" id="{4C4D0C1D-D317-4491-BC99-686117A6EFD0}"/>
              </a:ext>
            </a:extLst>
          </p:cNvPr>
          <p:cNvSpPr/>
          <p:nvPr/>
        </p:nvSpPr>
        <p:spPr>
          <a:xfrm>
            <a:off x="720436" y="1039091"/>
            <a:ext cx="1281546" cy="4641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11" name="Grafico 10">
            <a:extLst>
              <a:ext uri="{FF2B5EF4-FFF2-40B4-BE49-F238E27FC236}">
                <a16:creationId xmlns:a16="http://schemas.microsoft.com/office/drawing/2014/main" id="{2DC02BA0-B273-4B36-BB97-4A6E8C48B169}"/>
              </a:ext>
            </a:extLst>
          </p:cNvPr>
          <p:cNvGraphicFramePr/>
          <p:nvPr>
            <p:extLst>
              <p:ext uri="{D42A27DB-BD31-4B8C-83A1-F6EECF244321}">
                <p14:modId xmlns:p14="http://schemas.microsoft.com/office/powerpoint/2010/main" val="2072695622"/>
              </p:ext>
            </p:extLst>
          </p:nvPr>
        </p:nvGraphicFramePr>
        <p:xfrm>
          <a:off x="5445985" y="774123"/>
          <a:ext cx="3435314" cy="397469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Grafico 8">
            <a:extLst>
              <a:ext uri="{FF2B5EF4-FFF2-40B4-BE49-F238E27FC236}">
                <a16:creationId xmlns:a16="http://schemas.microsoft.com/office/drawing/2014/main" id="{BC2F8EDC-167E-4B6C-BD07-B3F345D24E8F}"/>
              </a:ext>
            </a:extLst>
          </p:cNvPr>
          <p:cNvGraphicFramePr/>
          <p:nvPr>
            <p:extLst>
              <p:ext uri="{D42A27DB-BD31-4B8C-83A1-F6EECF244321}">
                <p14:modId xmlns:p14="http://schemas.microsoft.com/office/powerpoint/2010/main" val="1677217361"/>
              </p:ext>
            </p:extLst>
          </p:nvPr>
        </p:nvGraphicFramePr>
        <p:xfrm>
          <a:off x="262701" y="839663"/>
          <a:ext cx="4477194" cy="16182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Grafico 9">
            <a:extLst>
              <a:ext uri="{FF2B5EF4-FFF2-40B4-BE49-F238E27FC236}">
                <a16:creationId xmlns:a16="http://schemas.microsoft.com/office/drawing/2014/main" id="{E01AB9AD-FC3E-4DD1-9BF7-345ED429A58F}"/>
              </a:ext>
            </a:extLst>
          </p:cNvPr>
          <p:cNvGraphicFramePr/>
          <p:nvPr>
            <p:extLst>
              <p:ext uri="{D42A27DB-BD31-4B8C-83A1-F6EECF244321}">
                <p14:modId xmlns:p14="http://schemas.microsoft.com/office/powerpoint/2010/main" val="1795716966"/>
              </p:ext>
            </p:extLst>
          </p:nvPr>
        </p:nvGraphicFramePr>
        <p:xfrm>
          <a:off x="370742" y="2875366"/>
          <a:ext cx="4369153" cy="174249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46471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7" name="Rettangolo 6">
            <a:extLst>
              <a:ext uri="{FF2B5EF4-FFF2-40B4-BE49-F238E27FC236}">
                <a16:creationId xmlns:a16="http://schemas.microsoft.com/office/drawing/2014/main" id="{4C4D0C1D-D317-4491-BC99-686117A6EFD0}"/>
              </a:ext>
            </a:extLst>
          </p:cNvPr>
          <p:cNvSpPr/>
          <p:nvPr/>
        </p:nvSpPr>
        <p:spPr>
          <a:xfrm>
            <a:off x="720436" y="1039091"/>
            <a:ext cx="1281546" cy="4641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4" name="Grafico 3">
            <a:extLst>
              <a:ext uri="{FF2B5EF4-FFF2-40B4-BE49-F238E27FC236}">
                <a16:creationId xmlns:a16="http://schemas.microsoft.com/office/drawing/2014/main" id="{02DB24A8-47A3-4F4E-8EC5-DE2B30D897BC}"/>
              </a:ext>
            </a:extLst>
          </p:cNvPr>
          <p:cNvGraphicFramePr/>
          <p:nvPr>
            <p:extLst>
              <p:ext uri="{D42A27DB-BD31-4B8C-83A1-F6EECF244321}">
                <p14:modId xmlns:p14="http://schemas.microsoft.com/office/powerpoint/2010/main" val="3804647334"/>
              </p:ext>
            </p:extLst>
          </p:nvPr>
        </p:nvGraphicFramePr>
        <p:xfrm>
          <a:off x="-1" y="604404"/>
          <a:ext cx="8982339" cy="17976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Grafico 7">
            <a:extLst>
              <a:ext uri="{FF2B5EF4-FFF2-40B4-BE49-F238E27FC236}">
                <a16:creationId xmlns:a16="http://schemas.microsoft.com/office/drawing/2014/main" id="{809FBA17-7B3C-4BA1-B1E5-124CB61851F3}"/>
              </a:ext>
            </a:extLst>
          </p:cNvPr>
          <p:cNvGraphicFramePr/>
          <p:nvPr>
            <p:extLst>
              <p:ext uri="{D42A27DB-BD31-4B8C-83A1-F6EECF244321}">
                <p14:modId xmlns:p14="http://schemas.microsoft.com/office/powerpoint/2010/main" val="2183570871"/>
              </p:ext>
            </p:extLst>
          </p:nvPr>
        </p:nvGraphicFramePr>
        <p:xfrm>
          <a:off x="0" y="2019368"/>
          <a:ext cx="8982339" cy="179762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Grafico 8">
            <a:extLst>
              <a:ext uri="{FF2B5EF4-FFF2-40B4-BE49-F238E27FC236}">
                <a16:creationId xmlns:a16="http://schemas.microsoft.com/office/drawing/2014/main" id="{D59DFA0D-7EB9-4962-814E-2423B050EAF8}"/>
              </a:ext>
            </a:extLst>
          </p:cNvPr>
          <p:cNvGraphicFramePr/>
          <p:nvPr>
            <p:extLst>
              <p:ext uri="{D42A27DB-BD31-4B8C-83A1-F6EECF244321}">
                <p14:modId xmlns:p14="http://schemas.microsoft.com/office/powerpoint/2010/main" val="1525100292"/>
              </p:ext>
            </p:extLst>
          </p:nvPr>
        </p:nvGraphicFramePr>
        <p:xfrm>
          <a:off x="0" y="3535370"/>
          <a:ext cx="8982339" cy="179762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54424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User </a:t>
            </a:r>
            <a:r>
              <a:rPr lang="it-IT" dirty="0" err="1"/>
              <a:t>profile</a:t>
            </a:r>
            <a:endParaRPr dirty="0"/>
          </a:p>
        </p:txBody>
      </p:sp>
      <p:graphicFrame>
        <p:nvGraphicFramePr>
          <p:cNvPr id="4" name="Tabella 4">
            <a:extLst>
              <a:ext uri="{FF2B5EF4-FFF2-40B4-BE49-F238E27FC236}">
                <a16:creationId xmlns:a16="http://schemas.microsoft.com/office/drawing/2014/main" id="{1E938555-567B-4693-83BE-C1FCF26ED753}"/>
              </a:ext>
            </a:extLst>
          </p:cNvPr>
          <p:cNvGraphicFramePr>
            <a:graphicFrameLocks noGrp="1"/>
          </p:cNvGraphicFramePr>
          <p:nvPr>
            <p:extLst>
              <p:ext uri="{D42A27DB-BD31-4B8C-83A1-F6EECF244321}">
                <p14:modId xmlns:p14="http://schemas.microsoft.com/office/powerpoint/2010/main" val="2267973515"/>
              </p:ext>
            </p:extLst>
          </p:nvPr>
        </p:nvGraphicFramePr>
        <p:xfrm>
          <a:off x="1524001" y="2052294"/>
          <a:ext cx="5917034" cy="2804669"/>
        </p:xfrm>
        <a:graphic>
          <a:graphicData uri="http://schemas.openxmlformats.org/drawingml/2006/table">
            <a:tbl>
              <a:tblPr firstRow="1" bandRow="1">
                <a:tableStyleId>{7E9639D4-E3E2-4D34-9284-5A2195B3D0D7}</a:tableStyleId>
              </a:tblPr>
              <a:tblGrid>
                <a:gridCol w="1165214">
                  <a:extLst>
                    <a:ext uri="{9D8B030D-6E8A-4147-A177-3AD203B41FA5}">
                      <a16:colId xmlns:a16="http://schemas.microsoft.com/office/drawing/2014/main" val="1155509342"/>
                    </a:ext>
                  </a:extLst>
                </a:gridCol>
                <a:gridCol w="4751820">
                  <a:extLst>
                    <a:ext uri="{9D8B030D-6E8A-4147-A177-3AD203B41FA5}">
                      <a16:colId xmlns:a16="http://schemas.microsoft.com/office/drawing/2014/main" val="4131834095"/>
                    </a:ext>
                  </a:extLst>
                </a:gridCol>
              </a:tblGrid>
              <a:tr h="339707">
                <a:tc>
                  <a:txBody>
                    <a:bodyPr/>
                    <a:lstStyle/>
                    <a:p>
                      <a:endParaRPr lang="it-IT" dirty="0"/>
                    </a:p>
                  </a:txBody>
                  <a:tcPr/>
                </a:tc>
                <a:tc>
                  <a:txBody>
                    <a:bodyPr/>
                    <a:lstStyle/>
                    <a:p>
                      <a:endParaRPr lang="it-IT" dirty="0"/>
                    </a:p>
                  </a:txBody>
                  <a:tcPr/>
                </a:tc>
                <a:extLst>
                  <a:ext uri="{0D108BD9-81ED-4DB2-BD59-A6C34878D82A}">
                    <a16:rowId xmlns:a16="http://schemas.microsoft.com/office/drawing/2014/main" val="1692726106"/>
                  </a:ext>
                </a:extLst>
              </a:tr>
              <a:tr h="339707">
                <a:tc>
                  <a:txBody>
                    <a:bodyPr/>
                    <a:lstStyle/>
                    <a:p>
                      <a:r>
                        <a:rPr lang="it-IT" sz="1100" b="1" i="0" dirty="0">
                          <a:solidFill>
                            <a:srgbClr val="000000"/>
                          </a:solidFill>
                          <a:effectLst/>
                          <a:latin typeface="Lato" panose="020F0502020204030203" pitchFamily="34" charset="0"/>
                          <a:cs typeface="Lato" panose="020F0502020204030203" pitchFamily="34" charset="0"/>
                        </a:rPr>
                        <a:t>Age </a:t>
                      </a:r>
                      <a:endParaRPr lang="it-IT" sz="1800" dirty="0">
                        <a:effectLst/>
                        <a:latin typeface="Lato" panose="020F0502020204030203" pitchFamily="34" charset="0"/>
                        <a:cs typeface="Lato" panose="020F0502020204030203" pitchFamily="34" charset="0"/>
                      </a:endParaRPr>
                    </a:p>
                  </a:txBody>
                  <a:tcPr anchor="ctr"/>
                </a:tc>
                <a:tc>
                  <a:txBody>
                    <a:bodyPr/>
                    <a:lstStyle/>
                    <a:p>
                      <a:r>
                        <a:rPr lang="it-IT" sz="1100" b="0" i="0">
                          <a:solidFill>
                            <a:srgbClr val="000000"/>
                          </a:solidFill>
                          <a:effectLst/>
                          <a:latin typeface="Lato" panose="020F0502020204030203" pitchFamily="34" charset="0"/>
                          <a:cs typeface="Lato" panose="020F0502020204030203" pitchFamily="34" charset="0"/>
                        </a:rPr>
                        <a:t>18-100</a:t>
                      </a:r>
                      <a:endParaRPr lang="it-IT" sz="1800">
                        <a:effectLst/>
                        <a:latin typeface="Lato" panose="020F0502020204030203" pitchFamily="34" charset="0"/>
                        <a:cs typeface="Lato" panose="020F0502020204030203" pitchFamily="34" charset="0"/>
                      </a:endParaRPr>
                    </a:p>
                  </a:txBody>
                  <a:tcPr anchor="ctr"/>
                </a:tc>
                <a:extLst>
                  <a:ext uri="{0D108BD9-81ED-4DB2-BD59-A6C34878D82A}">
                    <a16:rowId xmlns:a16="http://schemas.microsoft.com/office/drawing/2014/main" val="811025689"/>
                  </a:ext>
                </a:extLst>
              </a:tr>
              <a:tr h="339707">
                <a:tc>
                  <a:txBody>
                    <a:bodyPr/>
                    <a:lstStyle/>
                    <a:p>
                      <a:r>
                        <a:rPr lang="it-IT" sz="1100" b="1" i="0">
                          <a:solidFill>
                            <a:srgbClr val="000000"/>
                          </a:solidFill>
                          <a:effectLst/>
                          <a:latin typeface="Lato" panose="020F0502020204030203" pitchFamily="34" charset="0"/>
                          <a:cs typeface="Lato" panose="020F0502020204030203" pitchFamily="34" charset="0"/>
                        </a:rPr>
                        <a:t>Gender </a:t>
                      </a:r>
                      <a:endParaRPr lang="it-IT" sz="1800">
                        <a:effectLst/>
                        <a:latin typeface="Lato" panose="020F0502020204030203" pitchFamily="34" charset="0"/>
                        <a:cs typeface="Lato" panose="020F0502020204030203" pitchFamily="34" charset="0"/>
                      </a:endParaRPr>
                    </a:p>
                  </a:txBody>
                  <a:tcPr anchor="ctr"/>
                </a:tc>
                <a:tc>
                  <a:txBody>
                    <a:bodyPr/>
                    <a:lstStyle/>
                    <a:p>
                      <a:r>
                        <a:rPr lang="it-IT" sz="1100" b="0" i="0">
                          <a:solidFill>
                            <a:srgbClr val="000000"/>
                          </a:solidFill>
                          <a:effectLst/>
                          <a:latin typeface="Lato" panose="020F0502020204030203" pitchFamily="34" charset="0"/>
                          <a:cs typeface="Lato" panose="020F0502020204030203" pitchFamily="34" charset="0"/>
                        </a:rPr>
                        <a:t>Any</a:t>
                      </a:r>
                      <a:endParaRPr lang="it-IT" sz="1800">
                        <a:effectLst/>
                        <a:latin typeface="Lato" panose="020F0502020204030203" pitchFamily="34" charset="0"/>
                        <a:cs typeface="Lato" panose="020F0502020204030203" pitchFamily="34" charset="0"/>
                      </a:endParaRPr>
                    </a:p>
                  </a:txBody>
                  <a:tcPr anchor="ctr"/>
                </a:tc>
                <a:extLst>
                  <a:ext uri="{0D108BD9-81ED-4DB2-BD59-A6C34878D82A}">
                    <a16:rowId xmlns:a16="http://schemas.microsoft.com/office/drawing/2014/main" val="214045285"/>
                  </a:ext>
                </a:extLst>
              </a:tr>
              <a:tr h="339707">
                <a:tc>
                  <a:txBody>
                    <a:bodyPr/>
                    <a:lstStyle/>
                    <a:p>
                      <a:r>
                        <a:rPr lang="it-IT" sz="1100" b="1" i="0">
                          <a:solidFill>
                            <a:srgbClr val="000000"/>
                          </a:solidFill>
                          <a:effectLst/>
                          <a:latin typeface="Lato" panose="020F0502020204030203" pitchFamily="34" charset="0"/>
                          <a:cs typeface="Lato" panose="020F0502020204030203" pitchFamily="34" charset="0"/>
                        </a:rPr>
                        <a:t>Job Titles </a:t>
                      </a:r>
                      <a:endParaRPr lang="it-IT" sz="1800">
                        <a:effectLst/>
                        <a:latin typeface="Lato" panose="020F0502020204030203" pitchFamily="34" charset="0"/>
                        <a:cs typeface="Lato" panose="020F0502020204030203" pitchFamily="34" charset="0"/>
                      </a:endParaRPr>
                    </a:p>
                  </a:txBody>
                  <a:tcPr anchor="ctr"/>
                </a:tc>
                <a:tc>
                  <a:txBody>
                    <a:bodyPr/>
                    <a:lstStyle/>
                    <a:p>
                      <a:r>
                        <a:rPr lang="it-IT" sz="1100" b="0" i="0">
                          <a:solidFill>
                            <a:srgbClr val="000000"/>
                          </a:solidFill>
                          <a:effectLst/>
                          <a:latin typeface="Lato" panose="020F0502020204030203" pitchFamily="34" charset="0"/>
                          <a:cs typeface="Lato" panose="020F0502020204030203" pitchFamily="34" charset="0"/>
                        </a:rPr>
                        <a:t>Any</a:t>
                      </a:r>
                      <a:endParaRPr lang="it-IT" sz="1800">
                        <a:effectLst/>
                        <a:latin typeface="Lato" panose="020F0502020204030203" pitchFamily="34" charset="0"/>
                        <a:cs typeface="Lato" panose="020F0502020204030203" pitchFamily="34" charset="0"/>
                      </a:endParaRPr>
                    </a:p>
                  </a:txBody>
                  <a:tcPr anchor="ctr"/>
                </a:tc>
                <a:extLst>
                  <a:ext uri="{0D108BD9-81ED-4DB2-BD59-A6C34878D82A}">
                    <a16:rowId xmlns:a16="http://schemas.microsoft.com/office/drawing/2014/main" val="3886876612"/>
                  </a:ext>
                </a:extLst>
              </a:tr>
              <a:tr h="339707">
                <a:tc>
                  <a:txBody>
                    <a:bodyPr/>
                    <a:lstStyle/>
                    <a:p>
                      <a:r>
                        <a:rPr lang="it-IT" sz="1100" b="1" i="0">
                          <a:solidFill>
                            <a:srgbClr val="000000"/>
                          </a:solidFill>
                          <a:effectLst/>
                          <a:latin typeface="Lato" panose="020F0502020204030203" pitchFamily="34" charset="0"/>
                          <a:cs typeface="Lato" panose="020F0502020204030203" pitchFamily="34" charset="0"/>
                        </a:rPr>
                        <a:t>Education </a:t>
                      </a:r>
                      <a:endParaRPr lang="it-IT" sz="1800">
                        <a:effectLst/>
                        <a:latin typeface="Lato" panose="020F0502020204030203" pitchFamily="34" charset="0"/>
                        <a:cs typeface="Lato" panose="020F0502020204030203" pitchFamily="34" charset="0"/>
                      </a:endParaRPr>
                    </a:p>
                  </a:txBody>
                  <a:tcPr anchor="ctr"/>
                </a:tc>
                <a:tc>
                  <a:txBody>
                    <a:bodyPr/>
                    <a:lstStyle/>
                    <a:p>
                      <a:r>
                        <a:rPr lang="it-IT" sz="1100" b="0" i="0">
                          <a:solidFill>
                            <a:srgbClr val="000000"/>
                          </a:solidFill>
                          <a:effectLst/>
                          <a:latin typeface="Lato" panose="020F0502020204030203" pitchFamily="34" charset="0"/>
                          <a:cs typeface="Lato" panose="020F0502020204030203" pitchFamily="34" charset="0"/>
                        </a:rPr>
                        <a:t>Any</a:t>
                      </a:r>
                      <a:endParaRPr lang="it-IT" sz="1800">
                        <a:effectLst/>
                        <a:latin typeface="Lato" panose="020F0502020204030203" pitchFamily="34" charset="0"/>
                        <a:cs typeface="Lato" panose="020F0502020204030203" pitchFamily="34" charset="0"/>
                      </a:endParaRPr>
                    </a:p>
                  </a:txBody>
                  <a:tcPr anchor="ctr"/>
                </a:tc>
                <a:extLst>
                  <a:ext uri="{0D108BD9-81ED-4DB2-BD59-A6C34878D82A}">
                    <a16:rowId xmlns:a16="http://schemas.microsoft.com/office/drawing/2014/main" val="4182132358"/>
                  </a:ext>
                </a:extLst>
              </a:tr>
              <a:tr h="418597">
                <a:tc>
                  <a:txBody>
                    <a:bodyPr/>
                    <a:lstStyle/>
                    <a:p>
                      <a:r>
                        <a:rPr lang="it-IT" sz="1100" b="1" i="0">
                          <a:solidFill>
                            <a:srgbClr val="000000"/>
                          </a:solidFill>
                          <a:effectLst/>
                          <a:latin typeface="Lato" panose="020F0502020204030203" pitchFamily="34" charset="0"/>
                          <a:cs typeface="Lato" panose="020F0502020204030203" pitchFamily="34" charset="0"/>
                        </a:rPr>
                        <a:t>Location </a:t>
                      </a:r>
                      <a:endParaRPr lang="it-IT" sz="1800">
                        <a:effectLst/>
                        <a:latin typeface="Lato" panose="020F0502020204030203" pitchFamily="34" charset="0"/>
                        <a:cs typeface="Lato" panose="020F0502020204030203" pitchFamily="34" charset="0"/>
                      </a:endParaRPr>
                    </a:p>
                  </a:txBody>
                  <a:tcPr anchor="ctr"/>
                </a:tc>
                <a:tc>
                  <a:txBody>
                    <a:bodyPr/>
                    <a:lstStyle/>
                    <a:p>
                      <a:r>
                        <a:rPr lang="en-US" sz="1100" b="0" i="0" dirty="0">
                          <a:solidFill>
                            <a:srgbClr val="000000"/>
                          </a:solidFill>
                          <a:effectLst/>
                          <a:latin typeface="Lato" panose="020F0502020204030203" pitchFamily="34" charset="0"/>
                          <a:cs typeface="Lato" panose="020F0502020204030203" pitchFamily="34" charset="0"/>
                        </a:rPr>
                        <a:t>The app allows reports only in the territory of the City of Rome, but the reports can be added from anywhere</a:t>
                      </a:r>
                      <a:endParaRPr lang="en-US" sz="1800" dirty="0">
                        <a:effectLst/>
                        <a:latin typeface="Lato" panose="020F0502020204030203" pitchFamily="34" charset="0"/>
                        <a:cs typeface="Lato" panose="020F0502020204030203" pitchFamily="34" charset="0"/>
                      </a:endParaRPr>
                    </a:p>
                  </a:txBody>
                  <a:tcPr anchor="ctr"/>
                </a:tc>
                <a:extLst>
                  <a:ext uri="{0D108BD9-81ED-4DB2-BD59-A6C34878D82A}">
                    <a16:rowId xmlns:a16="http://schemas.microsoft.com/office/drawing/2014/main" val="1255122580"/>
                  </a:ext>
                </a:extLst>
              </a:tr>
              <a:tr h="339707">
                <a:tc>
                  <a:txBody>
                    <a:bodyPr/>
                    <a:lstStyle/>
                    <a:p>
                      <a:r>
                        <a:rPr lang="it-IT" sz="1100" b="1" i="0">
                          <a:solidFill>
                            <a:srgbClr val="000000"/>
                          </a:solidFill>
                          <a:effectLst/>
                          <a:latin typeface="Lato" panose="020F0502020204030203" pitchFamily="34" charset="0"/>
                          <a:cs typeface="Lato" panose="020F0502020204030203" pitchFamily="34" charset="0"/>
                        </a:rPr>
                        <a:t>Technology </a:t>
                      </a:r>
                      <a:endParaRPr lang="it-IT" sz="1800">
                        <a:effectLst/>
                        <a:latin typeface="Lato" panose="020F0502020204030203" pitchFamily="34" charset="0"/>
                        <a:cs typeface="Lato" panose="020F0502020204030203" pitchFamily="34" charset="0"/>
                      </a:endParaRPr>
                    </a:p>
                  </a:txBody>
                  <a:tcPr anchor="ctr"/>
                </a:tc>
                <a:tc>
                  <a:txBody>
                    <a:bodyPr/>
                    <a:lstStyle/>
                    <a:p>
                      <a:r>
                        <a:rPr lang="en-US" sz="1100" b="0" i="0">
                          <a:solidFill>
                            <a:srgbClr val="000000"/>
                          </a:solidFill>
                          <a:effectLst/>
                          <a:latin typeface="Lato" panose="020F0502020204030203" pitchFamily="34" charset="0"/>
                          <a:cs typeface="Lato" panose="020F0502020204030203" pitchFamily="34" charset="0"/>
                        </a:rPr>
                        <a:t>Some experience with using Android apps</a:t>
                      </a:r>
                      <a:endParaRPr lang="en-US" sz="1800">
                        <a:effectLst/>
                        <a:latin typeface="Lato" panose="020F0502020204030203" pitchFamily="34" charset="0"/>
                        <a:cs typeface="Lato" panose="020F0502020204030203" pitchFamily="34" charset="0"/>
                      </a:endParaRPr>
                    </a:p>
                  </a:txBody>
                  <a:tcPr anchor="ctr"/>
                </a:tc>
                <a:extLst>
                  <a:ext uri="{0D108BD9-81ED-4DB2-BD59-A6C34878D82A}">
                    <a16:rowId xmlns:a16="http://schemas.microsoft.com/office/drawing/2014/main" val="19973384"/>
                  </a:ext>
                </a:extLst>
              </a:tr>
              <a:tr h="339707">
                <a:tc>
                  <a:txBody>
                    <a:bodyPr/>
                    <a:lstStyle/>
                    <a:p>
                      <a:r>
                        <a:rPr lang="it-IT" sz="1100" b="1" i="0">
                          <a:solidFill>
                            <a:srgbClr val="000000"/>
                          </a:solidFill>
                          <a:effectLst/>
                          <a:latin typeface="Lato" panose="020F0502020204030203" pitchFamily="34" charset="0"/>
                          <a:cs typeface="Lato" panose="020F0502020204030203" pitchFamily="34" charset="0"/>
                        </a:rPr>
                        <a:t>Passions </a:t>
                      </a:r>
                      <a:endParaRPr lang="it-IT" sz="1800">
                        <a:effectLst/>
                        <a:latin typeface="Lato" panose="020F0502020204030203" pitchFamily="34" charset="0"/>
                        <a:cs typeface="Lato" panose="020F0502020204030203" pitchFamily="34" charset="0"/>
                      </a:endParaRPr>
                    </a:p>
                  </a:txBody>
                  <a:tcPr anchor="ctr"/>
                </a:tc>
                <a:tc>
                  <a:txBody>
                    <a:bodyPr/>
                    <a:lstStyle/>
                    <a:p>
                      <a:r>
                        <a:rPr lang="en-US" sz="1100" b="0" i="0" dirty="0">
                          <a:solidFill>
                            <a:srgbClr val="000000"/>
                          </a:solidFill>
                          <a:effectLst/>
                          <a:latin typeface="Lato" panose="020F0502020204030203" pitchFamily="34" charset="0"/>
                          <a:cs typeface="Lato" panose="020F0502020204030203" pitchFamily="34" charset="0"/>
                        </a:rPr>
                        <a:t>A desire to improve the city of Rome</a:t>
                      </a:r>
                      <a:endParaRPr lang="en-US" sz="1800" dirty="0">
                        <a:effectLst/>
                        <a:latin typeface="Lato" panose="020F0502020204030203" pitchFamily="34" charset="0"/>
                        <a:cs typeface="Lato" panose="020F0502020204030203" pitchFamily="34" charset="0"/>
                      </a:endParaRPr>
                    </a:p>
                  </a:txBody>
                  <a:tcPr anchor="ctr"/>
                </a:tc>
                <a:extLst>
                  <a:ext uri="{0D108BD9-81ED-4DB2-BD59-A6C34878D82A}">
                    <a16:rowId xmlns:a16="http://schemas.microsoft.com/office/drawing/2014/main" val="3857717119"/>
                  </a:ext>
                </a:extLst>
              </a:tr>
            </a:tbl>
          </a:graphicData>
        </a:graphic>
      </p:graphicFrame>
    </p:spTree>
    <p:extLst>
      <p:ext uri="{BB962C8B-B14F-4D97-AF65-F5344CB8AC3E}">
        <p14:creationId xmlns:p14="http://schemas.microsoft.com/office/powerpoint/2010/main" val="2644512719"/>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2572</TotalTime>
  <Words>2229</Words>
  <Application>Microsoft Office PowerPoint</Application>
  <PresentationFormat>Presentazione su schermo (16:9)</PresentationFormat>
  <Paragraphs>265</Paragraphs>
  <Slides>42</Slides>
  <Notes>25</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42</vt:i4>
      </vt:variant>
    </vt:vector>
  </HeadingPairs>
  <TitlesOfParts>
    <vt:vector size="46" baseType="lpstr">
      <vt:lpstr>Lato</vt:lpstr>
      <vt:lpstr>Raleway</vt:lpstr>
      <vt:lpstr>Arial</vt:lpstr>
      <vt:lpstr>Streamline</vt:lpstr>
      <vt:lpstr>Reports Of Many Alerts</vt:lpstr>
      <vt:lpstr>SUMMARY</vt:lpstr>
      <vt:lpstr>Introduction</vt:lpstr>
      <vt:lpstr>App features</vt:lpstr>
      <vt:lpstr>Questionnaire</vt:lpstr>
      <vt:lpstr>Presentazione standard di PowerPoint</vt:lpstr>
      <vt:lpstr>Presentazione standard di PowerPoint</vt:lpstr>
      <vt:lpstr>Presentazione standard di PowerPoint</vt:lpstr>
      <vt:lpstr>User profile</vt:lpstr>
      <vt:lpstr>User analysis</vt:lpstr>
      <vt:lpstr>Caterina</vt:lpstr>
      <vt:lpstr>Gabriele</vt:lpstr>
      <vt:lpstr>Franco</vt:lpstr>
      <vt:lpstr>Competitor analysis</vt:lpstr>
      <vt:lpstr>Presentazione standard di PowerPoint</vt:lpstr>
      <vt:lpstr>R.O.M.A. functionalities</vt:lpstr>
      <vt:lpstr>First prototype</vt:lpstr>
      <vt:lpstr>Start using R.O.M.A.</vt:lpstr>
      <vt:lpstr>Start using R.O.M.A.</vt:lpstr>
      <vt:lpstr>Add a new report</vt:lpstr>
      <vt:lpstr>Add a new report</vt:lpstr>
      <vt:lpstr>Check the progress of a report</vt:lpstr>
      <vt:lpstr>Check the progress of a report</vt:lpstr>
      <vt:lpstr>Heuristic evaluation</vt:lpstr>
      <vt:lpstr>Nielsen’s heuristics for usability</vt:lpstr>
      <vt:lpstr>Heuristics evaluation of our project</vt:lpstr>
      <vt:lpstr>Second prototype</vt:lpstr>
      <vt:lpstr>Presentazione standard di PowerPoint</vt:lpstr>
      <vt:lpstr>Presentazione standard di PowerPoint</vt:lpstr>
      <vt:lpstr>Presentazione standard di PowerPoint</vt:lpstr>
      <vt:lpstr>Presentazione standard di PowerPoint</vt:lpstr>
      <vt:lpstr>User-based evaluation technique – think aloud</vt:lpstr>
      <vt:lpstr>Presentazione standard di PowerPoint</vt:lpstr>
      <vt:lpstr>Presentazione standard di PowerPoint</vt:lpstr>
      <vt:lpstr>Presentazione standard di PowerPoint</vt:lpstr>
      <vt:lpstr>Presentazione standard di PowerPoint</vt:lpstr>
      <vt:lpstr>Presentazione standard di PowerPoint</vt:lpstr>
      <vt:lpstr>User-based evaluation technique –  controlled experiment</vt:lpstr>
      <vt:lpstr>Presentazione standard di PowerPoint</vt:lpstr>
      <vt:lpstr>ANOVA</vt:lpstr>
      <vt:lpstr>ANOVA results</vt:lpstr>
      <vt:lpstr>LIVE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Urbana Interitus</dc:title>
  <dc:creator>Giovanni Pecorelli</dc:creator>
  <cp:lastModifiedBy>Giovanni Pecorelli</cp:lastModifiedBy>
  <cp:revision>59</cp:revision>
  <dcterms:modified xsi:type="dcterms:W3CDTF">2021-09-14T18:31:34Z</dcterms:modified>
</cp:coreProperties>
</file>